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24">
  <p:sldMasterIdLst>
    <p:sldMasterId id="2147483673" r:id="rId1"/>
  </p:sldMasterIdLst>
  <p:notesMasterIdLst>
    <p:notesMasterId r:id="rId75"/>
  </p:notesMasterIdLst>
  <p:sldIdLst>
    <p:sldId id="1171" r:id="rId2"/>
    <p:sldId id="1174" r:id="rId3"/>
    <p:sldId id="1192" r:id="rId4"/>
    <p:sldId id="1284" r:id="rId5"/>
    <p:sldId id="1299" r:id="rId6"/>
    <p:sldId id="1300" r:id="rId7"/>
    <p:sldId id="1302" r:id="rId8"/>
    <p:sldId id="1303" r:id="rId9"/>
    <p:sldId id="1304" r:id="rId10"/>
    <p:sldId id="1305" r:id="rId11"/>
    <p:sldId id="1310" r:id="rId12"/>
    <p:sldId id="1311" r:id="rId13"/>
    <p:sldId id="1313" r:id="rId14"/>
    <p:sldId id="1317" r:id="rId15"/>
    <p:sldId id="1318" r:id="rId16"/>
    <p:sldId id="1319" r:id="rId17"/>
    <p:sldId id="1320" r:id="rId18"/>
    <p:sldId id="1321" r:id="rId19"/>
    <p:sldId id="1322" r:id="rId20"/>
    <p:sldId id="1367" r:id="rId21"/>
    <p:sldId id="1368" r:id="rId22"/>
    <p:sldId id="1369" r:id="rId23"/>
    <p:sldId id="1370" r:id="rId24"/>
    <p:sldId id="1371" r:id="rId25"/>
    <p:sldId id="1372" r:id="rId26"/>
    <p:sldId id="1373" r:id="rId27"/>
    <p:sldId id="1374" r:id="rId28"/>
    <p:sldId id="1381" r:id="rId29"/>
    <p:sldId id="1382" r:id="rId30"/>
    <p:sldId id="1383" r:id="rId31"/>
    <p:sldId id="1384" r:id="rId32"/>
    <p:sldId id="1385" r:id="rId33"/>
    <p:sldId id="1386" r:id="rId34"/>
    <p:sldId id="1420" r:id="rId35"/>
    <p:sldId id="1421" r:id="rId36"/>
    <p:sldId id="1422" r:id="rId37"/>
    <p:sldId id="1323" r:id="rId38"/>
    <p:sldId id="1395" r:id="rId39"/>
    <p:sldId id="1394" r:id="rId40"/>
    <p:sldId id="1392" r:id="rId41"/>
    <p:sldId id="1393" r:id="rId42"/>
    <p:sldId id="1396" r:id="rId43"/>
    <p:sldId id="1397" r:id="rId44"/>
    <p:sldId id="1398" r:id="rId45"/>
    <p:sldId id="1399" r:id="rId46"/>
    <p:sldId id="1400" r:id="rId47"/>
    <p:sldId id="1401" r:id="rId48"/>
    <p:sldId id="1402" r:id="rId49"/>
    <p:sldId id="1403" r:id="rId50"/>
    <p:sldId id="1389" r:id="rId51"/>
    <p:sldId id="1404" r:id="rId52"/>
    <p:sldId id="1405" r:id="rId53"/>
    <p:sldId id="1406" r:id="rId54"/>
    <p:sldId id="1407" r:id="rId55"/>
    <p:sldId id="1408" r:id="rId56"/>
    <p:sldId id="1409" r:id="rId57"/>
    <p:sldId id="1410" r:id="rId58"/>
    <p:sldId id="1411" r:id="rId59"/>
    <p:sldId id="1412" r:id="rId60"/>
    <p:sldId id="1413" r:id="rId61"/>
    <p:sldId id="1414" r:id="rId62"/>
    <p:sldId id="1415" r:id="rId63"/>
    <p:sldId id="1416" r:id="rId64"/>
    <p:sldId id="1417" r:id="rId65"/>
    <p:sldId id="1418" r:id="rId66"/>
    <p:sldId id="1419" r:id="rId67"/>
    <p:sldId id="1390" r:id="rId68"/>
    <p:sldId id="1423" r:id="rId69"/>
    <p:sldId id="1424" r:id="rId70"/>
    <p:sldId id="1425" r:id="rId71"/>
    <p:sldId id="1426" r:id="rId72"/>
    <p:sldId id="1427" r:id="rId73"/>
    <p:sldId id="1428" r:id="rId74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elicense.kz/" TargetMode="External"/><Relationship Id="rId2" Type="http://schemas.openxmlformats.org/officeDocument/2006/relationships/hyperlink" Target="https://www.goszakup.gov.kz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kgd.gov.kz/ru/pages/info-services/find-debtor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egov.kz/cms/ru/services/facts_on_legal_persons/e_081" TargetMode="External"/><Relationship Id="rId2" Type="http://schemas.openxmlformats.org/officeDocument/2006/relationships/hyperlink" Target="https://www.kgd.gov.kz/ru/services/taxpayer_search/entrepreneur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hyperlink" Target="https://websfm.kz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922020"/>
            <a:ext cx="56705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закупках»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</a:t>
            </a:r>
            <a:endParaRPr lang="ru-RU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от </a:t>
            </a:r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1 июля 2024 года № 106-VIII ЗРК.</a:t>
            </a:r>
            <a:endParaRPr lang="ru-RU" altLang="ru-RU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Лектор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Муканов</a:t>
            </a:r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Нурлан</a:t>
            </a:r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Шоканович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4. В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конкурсной документации</a:t>
            </a:r>
            <a:r>
              <a:rPr lang="ru-RU" sz="1800" dirty="0" smtClean="0"/>
              <a:t>, аукционной документации запрещается устанавливать условия государственных закупок, которые влекут за собой ограничение количества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потенциальных</a:t>
            </a:r>
            <a:r>
              <a:rPr lang="ru-RU" sz="1800" dirty="0" smtClean="0"/>
              <a:t> поставщиков, в случаях, не предусмотренных настоящим Законом, в том числе касающиеся: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1) установления любых </a:t>
            </a:r>
            <a:r>
              <a:rPr lang="ru-RU" sz="1800" b="1" dirty="0" smtClean="0">
                <a:solidFill>
                  <a:srgbClr val="FF0000"/>
                </a:solidFill>
              </a:rPr>
              <a:t>не измеряемых количественно</a:t>
            </a:r>
            <a:r>
              <a:rPr lang="ru-RU" sz="1800" dirty="0" smtClean="0"/>
              <a:t> и (или) </a:t>
            </a:r>
            <a:r>
              <a:rPr lang="ru-RU" sz="1800" b="1" dirty="0" err="1" smtClean="0">
                <a:solidFill>
                  <a:srgbClr val="C00000"/>
                </a:solidFill>
              </a:rPr>
              <a:t>неадминистрируемых</a:t>
            </a:r>
            <a:r>
              <a:rPr lang="ru-RU" sz="1800" b="1" dirty="0" smtClean="0">
                <a:solidFill>
                  <a:srgbClr val="C00000"/>
                </a:solidFill>
              </a:rPr>
              <a:t> требований </a:t>
            </a:r>
            <a:r>
              <a:rPr lang="ru-RU" sz="1800" dirty="0" smtClean="0"/>
              <a:t>к </a:t>
            </a:r>
            <a:r>
              <a:rPr lang="ru-RU" sz="1800" b="1" u="sng" dirty="0" smtClean="0">
                <a:solidFill>
                  <a:srgbClr val="00B0F0"/>
                </a:solidFill>
              </a:rPr>
              <a:t>потенциальным</a:t>
            </a:r>
            <a:r>
              <a:rPr lang="ru-RU" sz="1800" dirty="0" smtClean="0"/>
              <a:t> поставщикам.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неизмеряемыми</a:t>
            </a:r>
            <a:r>
              <a:rPr lang="ru-RU" sz="1800" dirty="0" smtClean="0"/>
              <a:t> требованиями понимаются требования, которые нельзя </a:t>
            </a:r>
            <a:r>
              <a:rPr lang="ru-RU" sz="1800" b="1" dirty="0" smtClean="0"/>
              <a:t>точно оценить или измерить </a:t>
            </a:r>
            <a:r>
              <a:rPr lang="ru-RU" sz="1800" dirty="0" smtClean="0"/>
              <a:t>с помощью численных или статистических методов.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неадминистрируемыми</a:t>
            </a:r>
            <a:r>
              <a:rPr lang="ru-RU" sz="1800" dirty="0" smtClean="0"/>
              <a:t> требованиями понимаются требования, которые невозможно </a:t>
            </a:r>
            <a:r>
              <a:rPr lang="ru-RU" sz="1800" b="1" dirty="0" smtClean="0"/>
              <a:t>проверить и (или) контролировать</a:t>
            </a:r>
            <a:r>
              <a:rPr lang="ru-RU" sz="1800" dirty="0" smtClean="0"/>
              <a:t>;</a:t>
            </a: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Заказчик обязан </a:t>
            </a:r>
            <a:r>
              <a:rPr lang="ru-RU" sz="1800" b="1" i="1" dirty="0" smtClean="0">
                <a:solidFill>
                  <a:srgbClr val="FF0000"/>
                </a:solidFill>
              </a:rPr>
              <a:t>конкретизировать (точные)</a:t>
            </a:r>
            <a:r>
              <a:rPr lang="ru-RU" sz="1800" b="1" i="1" dirty="0" smtClean="0">
                <a:solidFill>
                  <a:srgbClr val="2182BD"/>
                </a:solidFill>
              </a:rPr>
              <a:t> в технической спецификации закупаемый </a:t>
            </a:r>
            <a:r>
              <a:rPr lang="ru-RU" sz="1800" b="1" i="1" dirty="0" smtClean="0">
                <a:solidFill>
                  <a:srgbClr val="FF0000"/>
                </a:solidFill>
              </a:rPr>
              <a:t>объем</a:t>
            </a:r>
            <a:r>
              <a:rPr lang="ru-RU" sz="1800" b="1" i="1" dirty="0" smtClean="0">
                <a:solidFill>
                  <a:srgbClr val="2182BD"/>
                </a:solidFill>
              </a:rPr>
              <a:t> товаров, работ и услуг, так чтобы потенциальный поставщик имел возможность </a:t>
            </a:r>
            <a:r>
              <a:rPr lang="ru-RU" sz="1800" b="1" i="1" dirty="0" smtClean="0">
                <a:solidFill>
                  <a:srgbClr val="FF0000"/>
                </a:solidFill>
              </a:rPr>
              <a:t>измерить или посчитать, данные объемы до подачи ценового предложения или конкурсное ценного предложения.</a:t>
            </a:r>
            <a:r>
              <a:rPr lang="ru-RU" sz="1800" dirty="0" smtClean="0"/>
              <a:t>  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800" b="1" i="1" dirty="0" smtClean="0">
                <a:solidFill>
                  <a:srgbClr val="FF0000"/>
                </a:solidFill>
              </a:rPr>
              <a:t>положительный</a:t>
            </a:r>
            <a:r>
              <a:rPr lang="ru-RU" sz="1800" b="1" i="1" dirty="0" smtClean="0">
                <a:solidFill>
                  <a:srgbClr val="2182BD"/>
                </a:solidFill>
              </a:rPr>
              <a:t>:    В технической спецификации (приложении 7) Правил, Заказчика указано следующее: Поставщику требуется произвести заправку картриджей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в количестве 500 штук.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800" b="1" i="1" dirty="0" smtClean="0">
                <a:solidFill>
                  <a:srgbClr val="FF0000"/>
                </a:solidFill>
              </a:rPr>
              <a:t>отрицательный</a:t>
            </a:r>
            <a:r>
              <a:rPr lang="ru-RU" sz="1800" b="1" i="1" dirty="0" smtClean="0">
                <a:solidFill>
                  <a:srgbClr val="2182BD"/>
                </a:solidFill>
              </a:rPr>
              <a:t>:    В технической спецификации (приложении 7) Правил,  Заказчика указано следующее: Поставщику требуется произвести заправку картриджей </a:t>
            </a:r>
            <a:r>
              <a:rPr lang="ru-RU" sz="1800" b="1" i="1" dirty="0" smtClean="0">
                <a:solidFill>
                  <a:srgbClr val="FF0000"/>
                </a:solidFill>
              </a:rPr>
              <a:t>в количестве указанный Заказчиком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после вступления в силу договора. </a:t>
            </a:r>
            <a:endParaRPr lang="ru-RU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Указания материальных и трудовых ресурсов </a:t>
            </a:r>
            <a:r>
              <a:rPr lang="ru-RU" sz="1600" b="1" dirty="0" smtClean="0">
                <a:solidFill>
                  <a:srgbClr val="FF0000"/>
                </a:solidFill>
              </a:rPr>
              <a:t>имеющие признаки административного правонарушения.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квал требования услуги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075"/>
            <a:ext cx="914400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0"/>
          <a:ext cx="9143999" cy="353291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53291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357554"/>
          <a:ext cx="9143998" cy="178308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77604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Замечания к проекту конкурсной документации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а также запросы о разъяснении положений конкурсной документации в рамках предварительного обсуждения проекта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пяти рабочих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 со дня размещения объявления об осуществлении государственных закупок.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двух рабочих дней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 дня размещения объявления об осуществлении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170 Правил</a:t>
                      </a:r>
                    </a:p>
                    <a:p>
                      <a:endParaRPr lang="ru-RU" sz="1600" kern="12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2239108"/>
            <a:ext cx="9144000" cy="15081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defTabSz="914400"/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170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 «Замечания к проекту конкурсной документации, а также запросы о разъяснении положений конкурсной документации могут быть направлены потенциальными поставщиками посредством </a:t>
            </a:r>
            <a:r>
              <a:rPr lang="ru-RU" sz="16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заказчику, организатору, единому организатору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позднее двух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размещения объявления об осуществлении государственных закупок»</a:t>
            </a:r>
          </a:p>
          <a:p>
            <a:pPr lvl="0" indent="449263" algn="just" defTabSz="914400"/>
            <a:endParaRPr lang="ru-RU" sz="12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" y="1"/>
          <a:ext cx="9143999" cy="357554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57554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51692"/>
          <a:ext cx="9143998" cy="1565031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5650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Срок на ответы Заказчиком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 рамках предварительного обсуждения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конкурсной документации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конкурсной документации</a:t>
                      </a: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172 Правил</a:t>
                      </a:r>
                    </a:p>
                    <a:p>
                      <a:pPr algn="just"/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912621"/>
            <a:ext cx="91439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Согласно п. 172 Правил, при наличии замечаний, а также запросов о разъяснении положений конкурсной документации заказчик, организатор, единый организатор </a:t>
            </a:r>
            <a:r>
              <a:rPr lang="ru-RU" sz="1200" b="1" i="1" u="sng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истечения срока предварительного обсуждения конкурсной документации принимают следующие решения: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1) вносят изменения и (или) дополнения в проект конкурсной документации;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2) отклоняют замечания к проекту конкурсной документации с указанием обоснований и причин их отклонения;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3) дают разъяснения положений конкурсной документации</a:t>
            </a:r>
          </a:p>
          <a:p>
            <a:endParaRPr lang="ru-RU" sz="12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В соответствии с п. 2 статьи 207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КоАП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РК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Нерассмотрение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либо несвоевременное рассмотрение замечаний к проекту конкурсной документации, а равно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неразмещение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либо несвоевременное размещение на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государственных закупок протокола предварительного обсуждения влекут штраф на должностных лиц в размере </a:t>
            </a:r>
            <a:r>
              <a:rPr lang="ru-RU" sz="12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тридцати месячных расчетных показателей.</a:t>
            </a:r>
          </a:p>
          <a:p>
            <a:pPr algn="just"/>
            <a:endParaRPr lang="ru-RU" sz="12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200" dirty="0" smtClean="0"/>
              <a:t>	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 должностными лицами следует понимать: первых руководителей организатора государственных закупок, единого организатора государственных закупок, заказчика или лиц, исполняющих их обязанности, </a:t>
            </a:r>
            <a:r>
              <a:rPr lang="ru-RU" sz="12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ответственных за осуществление процедур 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организации и проведения государственных закупок.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2249384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182438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599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Срок окончательной даты представления потенциальными поставщиками заявок на участие в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конкурсе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пятнадцати календарных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/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Пункт 164 Правил</a:t>
                      </a:r>
                    </a:p>
                    <a:p>
                      <a:pPr algn="just"/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244969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164 Правил, срок окончательной даты представления потенциальными поставщиками заявок на участие в конкурсе, составляет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пяти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размещения протокола предварительного обсуждения проекта конкурсной документации и текста утвержденной конкурсной документации.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65760"/>
          <a:ext cx="9143998" cy="108204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0820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повторных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государственных закупок </a:t>
                      </a:r>
                      <a:r>
                        <a:rPr lang="ru-RU" sz="1600" b="1" u="sng" dirty="0">
                          <a:latin typeface="Calibri"/>
                          <a:ea typeface="Times New Roman"/>
                          <a:cs typeface="Times New Roman"/>
                        </a:rPr>
                        <a:t>без внесения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трех рабочих дней </a:t>
                      </a:r>
                      <a:endParaRPr lang="ru-RU" sz="1600" b="1" kern="1200" dirty="0" smtClean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167 Правил</a:t>
                      </a:r>
                    </a:p>
                    <a:p>
                      <a:pPr marL="0" algn="just" defTabSz="685800" rtl="0" eaLnBrk="1" latinLnBrk="0" hangingPunct="1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43256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167 Правил, в случае осуществления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повторных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государственных закупок способом конкурса организатор не менее чем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трех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окончательной даты представления заявок на участие в конкурсе размещает на </a:t>
            </a:r>
            <a:r>
              <a:rPr lang="ru-RU" sz="16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текст объявления об осуществлении повторных государственных закупок способом конкурса при условии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неизменности конкурсной документации несостоявшегося конкурса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за исключением увеличения срока исполнения договора в связи с проведением повторных государственных закупок.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81000"/>
          <a:ext cx="9143998" cy="1914464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91446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повторных государственных закупок </a:t>
                      </a: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внесением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15 календарных дней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менее пяти рабочих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168 Правил</a:t>
                      </a:r>
                    </a:p>
                    <a:p>
                      <a:pPr algn="just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27838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Согласно п. 168 Правил,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случае внесения изменений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 (или) дополнений в конкурсную документацию государственные закупки проводятся в соответствии с пунктом 163 настоящих Правил.  </a:t>
            </a: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50520"/>
          <a:ext cx="9143998" cy="104122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0412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Calibri"/>
                          <a:ea typeface="Times New Roman"/>
                          <a:cs typeface="Times New Roman"/>
                        </a:rPr>
                        <a:t>Срок рассмотрения заявок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Calibri"/>
                          <a:ea typeface="Times New Roman"/>
                          <a:cs typeface="Times New Roman"/>
                        </a:rPr>
                        <a:t>10 рабочих дней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рабочих дня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409701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208 Правил, по результатам рассмотрения заявок на участие в конкурсе конкурсная комиссия: в течение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трех рабочих дней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вскрытия заявок на участие в конкурсе, оформляет протокол об итогах государственных закупок способом конкурса, согласно 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приложению 7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к настоящим Правилам.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Согласно п. 14 статьи 207 </a:t>
            </a:r>
            <a:r>
              <a:rPr lang="ru-RU" sz="14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КоАП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РК,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несвоевременное рассмотрение заявок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потенциальных поставщиков на участие в конкурсе а равно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несвоевременное размещение протокола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предварительного допуска и (или)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протокола итогов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влекут штраф на должностных лиц в размере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тридцати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месячных расчетных показателей.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Примечание: Под должностными лицами е следует понимать: председателя конкурсной комиссии, а также членов и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секретаря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конкурсной комиссии (аукционной комиссии);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При приобретение определенных </a:t>
            </a:r>
            <a:r>
              <a:rPr lang="ru-RU" sz="2400" dirty="0" smtClean="0">
                <a:solidFill>
                  <a:srgbClr val="FF0000"/>
                </a:solidFill>
              </a:rPr>
              <a:t>услуг </a:t>
            </a:r>
            <a:r>
              <a:rPr lang="ru-RU" sz="2400" dirty="0" smtClean="0"/>
              <a:t>Заказчик устанавливает требования лицензий, разрешений либо уведомлений.</a:t>
            </a:r>
          </a:p>
          <a:p>
            <a:pPr algn="ctr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i="1" dirty="0" smtClean="0">
                <a:solidFill>
                  <a:srgbClr val="00B0F0"/>
                </a:solidFill>
              </a:rPr>
              <a:t>*** Пример «Лицензия на осуществление охранной деятельности юридическими лицами» подвид «Все виды охранных услуг, </a:t>
            </a:r>
            <a:r>
              <a:rPr lang="ru-RU" sz="2400" b="1" i="1" dirty="0" smtClean="0">
                <a:solidFill>
                  <a:srgbClr val="FF0000"/>
                </a:solidFill>
              </a:rPr>
              <a:t>в том числе </a:t>
            </a:r>
            <a:r>
              <a:rPr lang="ru-RU" sz="2400" b="1" i="1" dirty="0" smtClean="0">
                <a:solidFill>
                  <a:srgbClr val="00B0F0"/>
                </a:solidFill>
              </a:rPr>
              <a:t>охрана объектов, </a:t>
            </a:r>
            <a:r>
              <a:rPr lang="ru-RU" sz="2400" b="1" i="1" u="sng" dirty="0" smtClean="0">
                <a:solidFill>
                  <a:srgbClr val="00B0F0"/>
                </a:solidFill>
              </a:rPr>
              <a:t>уязвимых в террористическом отношении</a:t>
            </a:r>
            <a:r>
              <a:rPr lang="ru-RU" sz="2400" b="1" i="1" dirty="0" smtClean="0">
                <a:solidFill>
                  <a:srgbClr val="00B0F0"/>
                </a:solidFill>
              </a:rPr>
              <a:t>» </a:t>
            </a:r>
            <a:r>
              <a:rPr lang="ru-RU" sz="2400" b="1" i="1" dirty="0" smtClean="0">
                <a:solidFill>
                  <a:srgbClr val="FF0000"/>
                </a:solidFill>
              </a:rPr>
              <a:t>или</a:t>
            </a:r>
            <a:r>
              <a:rPr lang="ru-RU" sz="2400" b="1" i="1" dirty="0" smtClean="0">
                <a:solidFill>
                  <a:srgbClr val="00B0F0"/>
                </a:solidFill>
              </a:rPr>
              <a:t> «Все виды охранных услуг, </a:t>
            </a:r>
            <a:r>
              <a:rPr lang="ru-RU" sz="2400" b="1" i="1" dirty="0" smtClean="0">
                <a:solidFill>
                  <a:srgbClr val="FF0000"/>
                </a:solidFill>
              </a:rPr>
              <a:t>за исключением </a:t>
            </a:r>
            <a:r>
              <a:rPr lang="ru-RU" sz="2400" b="1" i="1" dirty="0" smtClean="0">
                <a:solidFill>
                  <a:srgbClr val="00B0F0"/>
                </a:solidFill>
              </a:rPr>
              <a:t>охраны объектов, </a:t>
            </a:r>
            <a:r>
              <a:rPr lang="ru-RU" sz="2400" b="1" i="1" u="sng" dirty="0" smtClean="0">
                <a:solidFill>
                  <a:srgbClr val="00B0F0"/>
                </a:solidFill>
              </a:rPr>
              <a:t>уязвимых в террористическом отношении</a:t>
            </a:r>
            <a:r>
              <a:rPr lang="ru-RU" sz="2400" b="1" i="1" dirty="0" smtClean="0">
                <a:solidFill>
                  <a:srgbClr val="00B0F0"/>
                </a:solidFill>
              </a:rPr>
              <a:t>»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Параграф 6. Порядок определения соответствия потенциального поставщика квалификационным требованиям в части обладания материальным и трудовым ресурсам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    </a:t>
            </a:r>
          </a:p>
          <a:p>
            <a:pPr algn="just"/>
            <a:r>
              <a:rPr lang="ru-RU" sz="1800" dirty="0" smtClean="0"/>
              <a:t>      72. В случае, если предметом государственной закупки являются </a:t>
            </a:r>
            <a:r>
              <a:rPr lang="ru-RU" sz="1800" b="1" dirty="0" smtClean="0"/>
              <a:t>работы или услуги на выполнение (оказание) которых </a:t>
            </a:r>
            <a:r>
              <a:rPr lang="ru-RU" sz="1800" b="1" dirty="0" smtClean="0">
                <a:solidFill>
                  <a:srgbClr val="FF0000"/>
                </a:solidFill>
              </a:rPr>
              <a:t>требуется наличие соответствующего разрешения первой или второй категории</a:t>
            </a: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/>
              <a:t>в соответствии с законодательством Республики Казахстан о разрешениях и уведомлениях, </a:t>
            </a:r>
            <a:r>
              <a:rPr lang="ru-RU" sz="1800" b="1" dirty="0" smtClean="0"/>
              <a:t>квалификационное требование в части обладания </a:t>
            </a:r>
            <a:r>
              <a:rPr lang="ru-RU" sz="1800" b="1" dirty="0" smtClean="0">
                <a:solidFill>
                  <a:srgbClr val="FF0000"/>
                </a:solidFill>
              </a:rPr>
              <a:t>материальными и трудовыми ресурсами не предъявляется.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В случае если Заказчик требуется лицензию на осуществление охранной деятельности тогда к потенциальным поставщикам </a:t>
            </a:r>
            <a:r>
              <a:rPr lang="ru-RU" sz="1800" b="1" i="1" dirty="0" smtClean="0">
                <a:solidFill>
                  <a:srgbClr val="FF0000"/>
                </a:solidFill>
              </a:rPr>
              <a:t>не предъявляются требования </a:t>
            </a:r>
            <a:r>
              <a:rPr lang="ru-RU" sz="1800" b="1" i="1" dirty="0" smtClean="0">
                <a:solidFill>
                  <a:srgbClr val="00B0F0"/>
                </a:solidFill>
              </a:rPr>
              <a:t>к сотрудникам с предоставлением документов, а так же к примеру требований раций, наручников, резиновых палок и т.д. </a:t>
            </a:r>
            <a:endParaRPr lang="ru-RU" sz="1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3" name="Рисунок 2" descr="квал требования услуг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квал требования услуги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00275"/>
            <a:ext cx="91440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Параграф 6. Порядок определения соответствия потенциального поставщика квалификационным требованиям в части обладания материальным и трудовым ресурсам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71. </a:t>
            </a:r>
            <a:r>
              <a:rPr lang="ru-RU" sz="2400" b="1" u="sng" dirty="0" smtClean="0"/>
              <a:t>Материальные и трудовые ресурсы</a:t>
            </a:r>
            <a:r>
              <a:rPr lang="ru-RU" sz="2400" dirty="0" smtClean="0"/>
              <a:t>, необходимые для исполнения договорных обязательств в рамках государственных закупок способом конкурса и аукциона </a:t>
            </a:r>
            <a:r>
              <a:rPr lang="ru-RU" sz="2400" b="1" dirty="0" smtClean="0"/>
              <a:t>указываются в </a:t>
            </a:r>
            <a:r>
              <a:rPr lang="ru-RU" sz="2400" b="1" dirty="0" smtClean="0">
                <a:solidFill>
                  <a:srgbClr val="FF0000"/>
                </a:solidFill>
              </a:rPr>
              <a:t>квалификационных требованиях </a:t>
            </a:r>
            <a:r>
              <a:rPr lang="ru-RU" sz="2400" b="1" dirty="0" smtClean="0"/>
              <a:t>в соответствии с настоящими Правилами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квал требования услуги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2426"/>
            <a:ext cx="9144000" cy="479107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квал требования услуги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87"/>
            <a:ext cx="9144000" cy="5038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6293-D4A5-4BD0-8A81-E64C3F863E06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294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latin typeface="Arial" pitchFamily="34" charset="0"/>
                <a:cs typeface="Arial" pitchFamily="34" charset="0"/>
              </a:rPr>
              <a:t>Статья 10. Способы осуществления государственных закупок</a:t>
            </a:r>
          </a:p>
          <a:p>
            <a:pPr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marL="342900" indent="-342900" defTabSz="779252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Государственные закупки осуществляются одним из следующих способов:</a:t>
            </a:r>
          </a:p>
          <a:p>
            <a:pPr marL="342900" indent="-342900"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1)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конкурса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2) аукциона;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3) запроса ценовых предложений;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4) из одного источника;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5) через электронный магазин.</a:t>
            </a:r>
          </a:p>
          <a:p>
            <a:pPr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34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5" name="Рисунок 4" descr="квал требования услуги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</a:t>
            </a:r>
            <a:r>
              <a:rPr lang="ru-RU" sz="2400" dirty="0" smtClean="0"/>
              <a:t>При разработки технической спецификации по </a:t>
            </a:r>
            <a:r>
              <a:rPr lang="ru-RU" sz="2400" b="1" dirty="0" smtClean="0">
                <a:solidFill>
                  <a:srgbClr val="FF0000"/>
                </a:solidFill>
              </a:rPr>
              <a:t>услугам</a:t>
            </a:r>
            <a:r>
              <a:rPr lang="ru-RU" sz="2400" dirty="0" smtClean="0"/>
              <a:t> требования к потенциальным поставщикам </a:t>
            </a:r>
            <a:r>
              <a:rPr lang="ru-RU" sz="2400" b="1" dirty="0" err="1" smtClean="0">
                <a:solidFill>
                  <a:srgbClr val="FF0000"/>
                </a:solidFill>
              </a:rPr>
              <a:t>авторизационных</a:t>
            </a:r>
            <a:r>
              <a:rPr lang="ru-RU" sz="2400" b="1" dirty="0" smtClean="0">
                <a:solidFill>
                  <a:srgbClr val="FF0000"/>
                </a:solidFill>
              </a:rPr>
              <a:t> писем полагаю не законным</a:t>
            </a:r>
          </a:p>
          <a:p>
            <a:pPr algn="just"/>
            <a:r>
              <a:rPr lang="ru-RU" sz="2400" dirty="0" smtClean="0"/>
              <a:t>	</a:t>
            </a:r>
          </a:p>
          <a:p>
            <a:pPr algn="just"/>
            <a:r>
              <a:rPr lang="ru-RU" sz="2400" dirty="0" smtClean="0"/>
              <a:t>	Требования по квалификационным требованиям к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400" dirty="0" smtClean="0"/>
              <a:t> поставщикам в технической спецификации </a:t>
            </a:r>
            <a:r>
              <a:rPr lang="ru-RU" sz="2400" b="1" dirty="0" smtClean="0">
                <a:solidFill>
                  <a:srgbClr val="FF0000"/>
                </a:solidFill>
              </a:rPr>
              <a:t>не указываются.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Все требования в технической спецификации указываются исключительно к </a:t>
            </a:r>
            <a:r>
              <a:rPr lang="ru-RU" sz="2400" b="1" u="sng" dirty="0" smtClean="0">
                <a:solidFill>
                  <a:srgbClr val="FF0000"/>
                </a:solidFill>
              </a:rPr>
              <a:t>Поставщику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Статья 11. Квалификационные требования, предъявляемые к </a:t>
            </a:r>
            <a:r>
              <a:rPr lang="ru-RU" sz="1800" b="1" u="sng" dirty="0" smtClean="0">
                <a:solidFill>
                  <a:srgbClr val="FF0000"/>
                </a:solidFill>
              </a:rPr>
              <a:t>потенциальному</a:t>
            </a:r>
            <a:r>
              <a:rPr lang="ru-RU" sz="1800" b="1" dirty="0" smtClean="0"/>
              <a:t> поставщику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	В государственных закупках </a:t>
            </a:r>
            <a:r>
              <a:rPr lang="ru-RU" sz="1800" b="1" dirty="0" smtClean="0">
                <a:solidFill>
                  <a:srgbClr val="FF0000"/>
                </a:solidFill>
              </a:rPr>
              <a:t>работ, услуг </a:t>
            </a:r>
            <a:r>
              <a:rPr lang="ru-RU" sz="1800" dirty="0" smtClean="0"/>
              <a:t>заказчик вправе требовать от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1800" b="1" dirty="0" smtClean="0"/>
              <a:t> поставщика </a:t>
            </a:r>
            <a:r>
              <a:rPr lang="ru-RU" sz="1800" dirty="0" smtClean="0"/>
              <a:t>наличия </a:t>
            </a:r>
            <a:r>
              <a:rPr lang="ru-RU" sz="1800" b="1" u="sng" dirty="0" smtClean="0"/>
              <a:t>материальных и трудовых ресурсов</a:t>
            </a:r>
            <a:r>
              <a:rPr lang="ru-RU" sz="1800" dirty="0" smtClean="0"/>
              <a:t>, достаточных для исполнения обязательств по договору, </a:t>
            </a:r>
            <a:r>
              <a:rPr lang="ru-RU" sz="1800" b="1" dirty="0" smtClean="0">
                <a:solidFill>
                  <a:srgbClr val="00B050"/>
                </a:solidFill>
              </a:rPr>
              <a:t>зарегистрированных в соответствующей административно-территориальной единице </a:t>
            </a:r>
            <a:r>
              <a:rPr lang="ru-RU" sz="1800" dirty="0" smtClean="0"/>
              <a:t>в границах области, города республиканского значения и столицы по месту выполнения работ, оказания услуг.</a:t>
            </a:r>
          </a:p>
          <a:p>
            <a:pPr algn="just"/>
            <a:endParaRPr lang="ru-RU" sz="1800" b="1" dirty="0" smtClean="0"/>
          </a:p>
          <a:p>
            <a:pPr algn="just"/>
            <a:r>
              <a:rPr lang="ru-RU" sz="1800" b="1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В случае необходимости Заказчик в приложении № 8 подробно указывает какие материальные и трудовые ресурсы требуются и в каком административно-территориальной единице должна быть их регистрация. 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3" name="Рисунок 2" descr="СВЕДЕНИЯ О КВАЛИФИКАЦИИ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01491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3" name="Рисунок 2" descr="СВЕДЕНИЯ О КВАЛИФИКАЦИИ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98543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Рассмотрение конкурсных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заявок потенциальных поставщиков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КВАЛИФИКАЦИОННЫЕ ТРЕБОВАНИЯ ПРЕДЪЯВЛЯЕМЫЕ ПОТЕНЦИАЛЬНЫМ ПОСТАВЩИКАМ</a:t>
            </a:r>
          </a:p>
          <a:p>
            <a:pPr algn="ctr"/>
            <a:r>
              <a:rPr lang="ru-RU" sz="2800" b="1" dirty="0" smtClean="0"/>
              <a:t>(ПРИМЕР)</a:t>
            </a:r>
            <a:endParaRPr lang="ru-RU" sz="2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7778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13. В соответствии с пунктом 1 статьи 10 Закона государственные закупки осуществляются одним из следующих способов: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1) конкурса;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2) аукциона;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3) запроса ценовых предложений;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4) из одного источника;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5) через электронный магазин.</a:t>
            </a: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При этом, государственные закупки способом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конкурса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, предусмотренные подпунктом 1) настоящего пункта также осуществляются с особенностями, предусмотренными настоящими Правилами, в том числе:</a:t>
            </a: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1) конкурса с предварительным квалификационным отбором;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2) конкурса с использованием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рейтингово-балльной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системы;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3) конкурса по строительству «под ключ»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(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с 1 июля 2025 года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81274"/>
            <a:ext cx="91440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32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3" name="Рисунок 2" descr="СВЕДЕНИЯ О КВАЛИФИКАЦИ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0"/>
            <a:ext cx="8963025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3" name="Рисунок 2" descr="СВЕДЕНИЯ О КВАЛИФИКАЦИИ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</a:t>
            </a:r>
            <a:r>
              <a:rPr lang="ru-RU" sz="1600" dirty="0" smtClean="0"/>
              <a:t>Согласно п. 212 Правил . Потенциальный поставщик не допускается к участию в конкурсе (не признается участником конкурса), если: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 1) он и (или) его субподрядчик либо соисполнитель определены не соответствующими </a:t>
            </a:r>
            <a:r>
              <a:rPr lang="ru-RU" sz="1600" b="1" dirty="0" smtClean="0">
                <a:solidFill>
                  <a:srgbClr val="FF0000"/>
                </a:solidFill>
              </a:rPr>
              <a:t>квалификационным</a:t>
            </a:r>
            <a:r>
              <a:rPr lang="ru-RU" sz="1600" dirty="0" smtClean="0"/>
              <a:t> требованиям по следующим основаниям: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	</a:t>
            </a:r>
            <a:r>
              <a:rPr lang="ru-RU" sz="1600" b="1" dirty="0" smtClean="0"/>
              <a:t>отсутствие разрешений (уведомлений), </a:t>
            </a:r>
            <a:r>
              <a:rPr lang="ru-RU" sz="1600" dirty="0" smtClean="0"/>
              <a:t>полученных (направленных) в соответствии с законодательством Республики Казахстан о разрешениях и уведомлениях, сведения о которых подтверждаются в информационных системах государственных органов. </a:t>
            </a:r>
          </a:p>
          <a:p>
            <a:pPr algn="just"/>
            <a:r>
              <a:rPr lang="ru-RU" sz="1600" dirty="0" smtClean="0"/>
              <a:t>	В случае </a:t>
            </a:r>
            <a:r>
              <a:rPr lang="ru-RU" sz="1600" b="1" dirty="0" smtClean="0"/>
              <a:t>отсутствия сведений в информационных системах </a:t>
            </a:r>
            <a:r>
              <a:rPr lang="ru-RU" sz="1600" dirty="0" smtClean="0"/>
              <a:t>государственных органов </a:t>
            </a:r>
            <a:r>
              <a:rPr lang="ru-RU" sz="1600" b="1" dirty="0" smtClean="0">
                <a:solidFill>
                  <a:srgbClr val="FF0000"/>
                </a:solidFill>
              </a:rPr>
              <a:t>потенциальный</a:t>
            </a:r>
            <a:r>
              <a:rPr lang="ru-RU" sz="1600" dirty="0" smtClean="0"/>
              <a:t> поставщик </a:t>
            </a:r>
            <a:r>
              <a:rPr lang="ru-RU" sz="1600" b="1" u="sng" dirty="0" smtClean="0">
                <a:solidFill>
                  <a:srgbClr val="00B0F0"/>
                </a:solidFill>
              </a:rPr>
              <a:t>представляет нотариально засвидетельствованную копию</a:t>
            </a:r>
            <a:r>
              <a:rPr lang="ru-RU" sz="1600" dirty="0" smtClean="0"/>
              <a:t> соответствующего разрешения (уведомления), полученного (направленного) в соответствии с законодательством Республики Казахстан о разрешениях и уведомлениях;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</a:t>
            </a:r>
            <a:r>
              <a:rPr lang="en-US" sz="1600" b="1" i="1" dirty="0" smtClean="0">
                <a:solidFill>
                  <a:srgbClr val="00B0F0"/>
                </a:solidFill>
                <a:hlinkClick r:id="rId2"/>
              </a:rPr>
              <a:t>https://www.goszakup.gov.kz/</a:t>
            </a:r>
            <a:r>
              <a:rPr lang="ru-RU" sz="1600" b="1" i="1" dirty="0" smtClean="0">
                <a:solidFill>
                  <a:srgbClr val="00B0F0"/>
                </a:solidFill>
              </a:rPr>
              <a:t> и </a:t>
            </a:r>
            <a:r>
              <a:rPr lang="en-US" sz="1600" b="1" i="1" dirty="0" smtClean="0">
                <a:solidFill>
                  <a:srgbClr val="00B0F0"/>
                </a:solidFill>
                <a:hlinkClick r:id="rId3"/>
              </a:rPr>
              <a:t>https://elicense.kz/</a:t>
            </a:r>
            <a:r>
              <a:rPr lang="ru-RU" sz="1600" b="1" i="1" dirty="0" smtClean="0">
                <a:solidFill>
                  <a:srgbClr val="00B0F0"/>
                </a:solidFill>
              </a:rPr>
              <a:t> произведена интеграция. Потенциальные поставщик при формировании заявки направляют запрос и наличии лицензии, в случае отсутствия в системе потенциальный поставщик прикрепляет нотариально заверенную копию. 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наличие налоговой задолженности в размере, превышающем шестикратный месячный расчетный показатель, установленный на соответствующий финансовый год законом о республиканском бюджете, а также несоответствие финансовой устойчивости, </a:t>
            </a:r>
            <a:r>
              <a:rPr lang="ru-RU" sz="2000" b="1" dirty="0" smtClean="0"/>
              <a:t>определяемые </a:t>
            </a:r>
            <a:r>
              <a:rPr lang="ru-RU" sz="2000" b="1" dirty="0" err="1" smtClean="0"/>
              <a:t>веб-порталом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2000" dirty="0" smtClean="0"/>
              <a:t> на основании сведений органов государственных доходов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наличие просроченной задолженности по выплате заработной платы перед работниками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Примечание: Согласно п. 79 Правил просроченная задолженность по </a:t>
            </a:r>
            <a:r>
              <a:rPr lang="ru-RU" sz="1600" b="1" i="1" u="sng" dirty="0" smtClean="0">
                <a:solidFill>
                  <a:srgbClr val="00B0F0"/>
                </a:solidFill>
              </a:rPr>
              <a:t>выплате заработной платы </a:t>
            </a:r>
            <a:r>
              <a:rPr lang="ru-RU" sz="1600" b="1" i="1" dirty="0" smtClean="0">
                <a:solidFill>
                  <a:srgbClr val="00B0F0"/>
                </a:solidFill>
              </a:rPr>
              <a:t>перед работниками потенциального поставщика </a:t>
            </a:r>
            <a:r>
              <a:rPr lang="ru-RU" sz="1600" b="1" i="1" dirty="0" smtClean="0">
                <a:solidFill>
                  <a:srgbClr val="FF0000"/>
                </a:solidFill>
              </a:rPr>
              <a:t>определяется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веб-порталом</a:t>
            </a:r>
            <a:r>
              <a:rPr lang="ru-RU" sz="1600" b="1" i="1" dirty="0" smtClean="0">
                <a:solidFill>
                  <a:srgbClr val="FF0000"/>
                </a:solidFill>
              </a:rPr>
              <a:t> автоматически</a:t>
            </a:r>
            <a:r>
              <a:rPr lang="ru-RU" sz="1600" b="1" i="1" dirty="0" smtClean="0">
                <a:solidFill>
                  <a:srgbClr val="00B0F0"/>
                </a:solidFill>
              </a:rPr>
              <a:t> на основании сведений уполномоченного государственного органа по труду.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r>
              <a:rPr lang="ru-RU" sz="3600" dirty="0" smtClean="0">
                <a:latin typeface="Calibri" pitchFamily="34" charset="0"/>
                <a:ea typeface="Times New Roman" pitchFamily="18" charset="0"/>
              </a:rPr>
              <a:t>Алгоритм проведения государственных закупок по приобретению </a:t>
            </a: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</a:rPr>
              <a:t>услуг </a:t>
            </a:r>
          </a:p>
          <a:p>
            <a:pPr algn="ctr"/>
            <a:r>
              <a:rPr lang="ru-RU" sz="3600" dirty="0" smtClean="0">
                <a:latin typeface="Calibri" pitchFamily="34" charset="0"/>
                <a:ea typeface="Times New Roman" pitchFamily="18" charset="0"/>
              </a:rPr>
              <a:t>на 2025 год</a:t>
            </a:r>
            <a:endParaRPr lang="ru-RU" sz="36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непредставление, а равно представление </a:t>
            </a:r>
            <a:r>
              <a:rPr lang="ru-RU" sz="2800" b="1" dirty="0" smtClean="0">
                <a:solidFill>
                  <a:srgbClr val="FF0000"/>
                </a:solidFill>
              </a:rPr>
              <a:t>неполных сведений </a:t>
            </a:r>
            <a:r>
              <a:rPr lang="ru-RU" sz="2800" dirty="0" smtClean="0"/>
              <a:t>о квалификации согласно </a:t>
            </a:r>
            <a:r>
              <a:rPr lang="ru-RU" sz="2800" dirty="0" smtClean="0">
                <a:hlinkClick r:id="rId2"/>
              </a:rPr>
              <a:t>приложениям 9</a:t>
            </a:r>
            <a:r>
              <a:rPr lang="ru-RU" sz="2800" dirty="0" smtClean="0"/>
              <a:t>, </a:t>
            </a:r>
            <a:r>
              <a:rPr lang="ru-RU" sz="2800" dirty="0" smtClean="0">
                <a:hlinkClick r:id="rId2"/>
              </a:rPr>
              <a:t>10</a:t>
            </a:r>
            <a:r>
              <a:rPr lang="ru-RU" sz="2800" dirty="0" smtClean="0"/>
              <a:t>, </a:t>
            </a:r>
            <a:r>
              <a:rPr lang="ru-RU" sz="2800" dirty="0" smtClean="0">
                <a:hlinkClick r:id="rId2"/>
              </a:rPr>
              <a:t>11</a:t>
            </a:r>
            <a:r>
              <a:rPr lang="ru-RU" sz="2800" dirty="0" smtClean="0"/>
              <a:t> и </a:t>
            </a:r>
            <a:r>
              <a:rPr lang="ru-RU" sz="2800" dirty="0" smtClean="0">
                <a:hlinkClick r:id="rId2"/>
              </a:rPr>
              <a:t>12</a:t>
            </a:r>
            <a:r>
              <a:rPr lang="ru-RU" sz="2800" dirty="0" smtClean="0"/>
              <a:t> к конкурсной документации.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Примечание: в случае если потенциальный поставщик предоставил электронные копии подтверждающих документов, при этом </a:t>
            </a:r>
            <a:r>
              <a:rPr lang="ru-RU" sz="2000" b="1" i="1" dirty="0" smtClean="0">
                <a:solidFill>
                  <a:srgbClr val="FF0000"/>
                </a:solidFill>
              </a:rPr>
              <a:t>не заполнил должным образом </a:t>
            </a:r>
            <a:r>
              <a:rPr lang="ru-RU" sz="2000" b="1" i="1" dirty="0" smtClean="0">
                <a:solidFill>
                  <a:srgbClr val="0070C0"/>
                </a:solidFill>
              </a:rPr>
              <a:t>«Сведения о квалификации», данные потенциальный поставщик </a:t>
            </a:r>
            <a:r>
              <a:rPr lang="ru-RU" sz="2000" b="1" i="1" dirty="0" smtClean="0">
                <a:solidFill>
                  <a:srgbClr val="FF0000"/>
                </a:solidFill>
              </a:rPr>
              <a:t>отклоняется</a:t>
            </a:r>
            <a:r>
              <a:rPr lang="ru-RU" sz="2000" b="1" i="1" dirty="0" smtClean="0">
                <a:solidFill>
                  <a:srgbClr val="0070C0"/>
                </a:solidFill>
              </a:rPr>
              <a:t> согласно данного пункта.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8474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ТИПОВОЕ ОТКЛОНЕНИЕ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п.п. 4 п. 1 статьи 11 Закона «О государственных закупках» (далее - Закон) К потенциальным поставщикам и (или) привлекаемым субподрядчикам (соисполнителям) предъявляются следующие квалификационные требования: обладать материальными, трудовыми и финансовыми ресурсами, достаточными для исполнения обязательств по договору, а также не иметь просроченной задолженности по выплате заработной платы перед работниками.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Вместе с тем, в соответствии с  п. 212 Правил осуществления государственных закупок, утвержденные Приказом Министра финансов Республики Казахстан от 9 октября 2024 года № 687 (далее - Правила) Потенциальный поставщик не допускается к участию в конкурсе (не признается участником конкурса), если:  он и (или) его субподрядчик либо соисполнитель определены не соответствующими квалификационным требованиям по следующим основаниям: непредставление, а равно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представление неполных сведений о квалификации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согласно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приложениям 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и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 конкурсной документации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Так,  приложение 7 Правил (квалификационные требования, предъявляемые к потенциальному поставщику при осуществлении государственных закупок работ,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связанных со строительно-монтажными работами (заполняется заказчиком) конкурсная документация Заказчика содержит требование по материальным ресурсам потенциального поставщика непосредственно  вытекают из необходимости выполнения обязательств по договору а именно _________________________________________________________________________________________________________________________________________________________________________________________(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Заказчику требуется указать, какие материальные ресурсы указаны в  приложение 7 в КД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47814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Потенциальный поставщик в рамках конкурсной заявки должен предоставить приложение 11 к Правилам (сведения о квалификации и критериях, влияющих на конкурсное ценовое предложение при закупках работ, не связанных со строительно-монтажными работами (заполняется потенциальным поставщиком (субподрядчиком),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заполнением соответствующих пунктов, а именно п. 4 «Материальные ресурсы» и «Трудовые ресурсы»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Изучением конкурсной заявки потенциального поставщика установлено следующее: Потенциальный поставщик предоставляет приложение 11 к Правилам,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предоставляет неполные сведений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 квалификации согласно 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приложениям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___  к конкурсной документации требуемых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приложении 7 Правил.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Потенциальный поставщик в столбце «наименование, дата и номер подтверждающего документа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указывает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полные сведения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именно: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______________________________________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отсутствие достаточного </a:t>
            </a:r>
            <a:r>
              <a:rPr lang="ru-RU" sz="2800" b="1" u="sng" dirty="0" smtClean="0">
                <a:solidFill>
                  <a:srgbClr val="FF0000"/>
                </a:solidFill>
              </a:rPr>
              <a:t>опыта работы </a:t>
            </a:r>
            <a:r>
              <a:rPr lang="ru-RU" sz="2800" dirty="0" smtClean="0"/>
              <a:t>на рынке закупаемых работ и </a:t>
            </a:r>
            <a:r>
              <a:rPr lang="ru-RU" sz="2800" b="1" dirty="0" smtClean="0">
                <a:solidFill>
                  <a:srgbClr val="FF0000"/>
                </a:solidFill>
              </a:rPr>
              <a:t>услуг</a:t>
            </a:r>
            <a:r>
              <a:rPr lang="ru-RU" sz="2800" dirty="0" smtClean="0"/>
              <a:t> наличие которого установлено в конкурсной документации.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i="1" dirty="0" smtClean="0">
                <a:solidFill>
                  <a:srgbClr val="00B0F0"/>
                </a:solidFill>
              </a:rPr>
              <a:t>*** Примечание: требование по опыту работы по услугам потенциального  поставщика законодательством не предусмотрены, при этом согласно п. 244 Правил опыт работы могут устанавливаться </a:t>
            </a:r>
            <a:r>
              <a:rPr lang="ru-RU" sz="2000" b="1" i="1" dirty="0" smtClean="0">
                <a:solidFill>
                  <a:srgbClr val="FF0000"/>
                </a:solidFill>
              </a:rPr>
              <a:t>исключительно по среднему ремонту автомобильных дорог.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несоответствие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2400" dirty="0" smtClean="0"/>
              <a:t> поставщика квалификационным требованиям в части обладания </a:t>
            </a:r>
            <a:r>
              <a:rPr lang="ru-RU" sz="2400" b="1" dirty="0" smtClean="0"/>
              <a:t>материальными и трудовыми ресурсами</a:t>
            </a:r>
            <a:r>
              <a:rPr lang="ru-RU" sz="2400" dirty="0" smtClean="0"/>
              <a:t>, достаточными для исполнения обязательств по договору.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по данному пункту подлежат отклонения потенциальные поставщики не предоставившие подтверждающие документы по материальными и трудовыми ресурсами.</a:t>
            </a:r>
          </a:p>
          <a:p>
            <a:pPr algn="just"/>
            <a:endParaRPr lang="ru-RU" sz="18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B0F0"/>
                </a:solidFill>
              </a:rPr>
              <a:t>	 *** Примечание: согласно п. 20 Типовой конкурсной документации электронные копии документов, содержащиеся в заявке на участие в конкурсе, должны быть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четкими и разборчивыми</a:t>
            </a:r>
            <a:r>
              <a:rPr lang="ru-RU" sz="1800" b="1" i="1" dirty="0" smtClean="0">
                <a:solidFill>
                  <a:srgbClr val="00B0F0"/>
                </a:solidFill>
              </a:rPr>
              <a:t>, </a:t>
            </a:r>
            <a:r>
              <a:rPr lang="ru-RU" sz="1800" b="1" i="1" u="sng" dirty="0" smtClean="0">
                <a:solidFill>
                  <a:schemeClr val="accent2">
                    <a:lumMod val="75000"/>
                  </a:schemeClr>
                </a:solidFill>
              </a:rPr>
              <a:t>независимо от цвета изображения.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Установлен факт представления </a:t>
            </a:r>
            <a:r>
              <a:rPr lang="ru-RU" sz="1800" b="1" dirty="0" smtClean="0">
                <a:solidFill>
                  <a:srgbClr val="FF0000"/>
                </a:solidFill>
              </a:rPr>
              <a:t>недостоверной информации </a:t>
            </a:r>
            <a:r>
              <a:rPr lang="ru-RU" sz="1800" dirty="0" smtClean="0"/>
              <a:t>по </a:t>
            </a:r>
            <a:r>
              <a:rPr lang="ru-RU" sz="1800" b="1" u="sng" dirty="0" smtClean="0">
                <a:solidFill>
                  <a:srgbClr val="FF0000"/>
                </a:solidFill>
              </a:rPr>
              <a:t>квалификационным требованиям</a:t>
            </a:r>
            <a:r>
              <a:rPr lang="ru-RU" sz="1800" dirty="0" smtClean="0"/>
              <a:t>. </a:t>
            </a:r>
          </a:p>
          <a:p>
            <a:pPr algn="just"/>
            <a:r>
              <a:rPr lang="ru-RU" sz="1800" dirty="0" smtClean="0"/>
              <a:t>	При этом такой факт в соответствии с </a:t>
            </a:r>
            <a:r>
              <a:rPr lang="ru-RU" sz="1800" dirty="0" smtClean="0">
                <a:hlinkClick r:id="rId2"/>
              </a:rPr>
              <a:t>пунктом 2</a:t>
            </a:r>
            <a:r>
              <a:rPr lang="ru-RU" sz="1800" dirty="0" smtClean="0"/>
              <a:t> статьи 14 Закона может быть установлен уполномоченным органом либо органами государственного аудита и финансового контроля, в том числе на основе сведений и документов, представленных заказчиком, организатором, единым организатором, на любой стадии осуществления государственных закупок.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*** Примечание: согласно приложения 2 к конкурсной документации потенциальные поставщики предоставляют «Соглашение об участии в конкурсе» и принимают на себя </a:t>
            </a:r>
            <a:r>
              <a:rPr lang="ru-RU" sz="1400" b="1" i="1" dirty="0" smtClean="0">
                <a:solidFill>
                  <a:srgbClr val="FF0000"/>
                </a:solidFill>
              </a:rPr>
              <a:t>полную ответственность </a:t>
            </a:r>
            <a:r>
              <a:rPr lang="ru-RU" sz="1400" b="1" i="1" dirty="0" smtClean="0">
                <a:solidFill>
                  <a:srgbClr val="0070C0"/>
                </a:solidFill>
              </a:rPr>
              <a:t>за представление в заявке на участие в конкурсе и прилагаемых к ней документах </a:t>
            </a:r>
            <a:r>
              <a:rPr lang="ru-RU" sz="1400" b="1" i="1" dirty="0" smtClean="0">
                <a:solidFill>
                  <a:srgbClr val="FF0000"/>
                </a:solidFill>
              </a:rPr>
              <a:t>таких недостоверных сведений.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 *** Примечание:  члены конкурсной комиссии не могут отклонить конкурсную заявку  только на основании подозрений, что предоставлена недостоверная информация, кроме того ссылаться на открытые источники информации.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 *** Примечание:  согласно п. 204 Правил, члены конкурсной комиссии в письменной форме запрашивают необходимую информацию у соответствующих физических или юридических лиц, государственных органов, в случае подтверждения данных фактов Заказчик принимает меры реагирования согласно п. 4 статьи 8 Закона.</a:t>
            </a:r>
            <a:endParaRPr lang="ru-RU" sz="1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подлежит процедуре банкротства либо ликвидации;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 Примечание: в целях уточнения данной информации рекомендую пройти по следующей ссылке: </a:t>
            </a:r>
            <a:r>
              <a:rPr lang="en-US" sz="2000" b="1" i="1" dirty="0" smtClean="0">
                <a:solidFill>
                  <a:srgbClr val="00B0F0"/>
                </a:solidFill>
                <a:hlinkClick r:id="rId2"/>
              </a:rPr>
              <a:t>https://portal.kgd.gov.kz/ru/pages/info-services/find-debtor</a:t>
            </a:r>
            <a:endParaRPr lang="ru-RU" sz="2000" b="1" i="1" dirty="0" smtClean="0">
              <a:solidFill>
                <a:srgbClr val="00B0F0"/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2) если его заявка на участие в конкурсе определена не соответствующей </a:t>
            </a:r>
            <a:r>
              <a:rPr lang="ru-RU" sz="2000" b="1" dirty="0" smtClean="0">
                <a:solidFill>
                  <a:srgbClr val="FF0000"/>
                </a:solidFill>
              </a:rPr>
              <a:t>требованиям конкурсной документации </a:t>
            </a:r>
            <a:r>
              <a:rPr lang="ru-RU" sz="2000" dirty="0" smtClean="0"/>
              <a:t>по следующим основаниям: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непредставление технической спецификации;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Примечание: </a:t>
            </a:r>
            <a:r>
              <a:rPr lang="ru-RU" sz="1600" b="1" i="1" dirty="0" smtClean="0">
                <a:solidFill>
                  <a:srgbClr val="0070C0"/>
                </a:solidFill>
              </a:rPr>
              <a:t>По услугам техническую спецификацию потенциальный поставщик не предоставляет, потенциальный поставщик соглашается с технической спецификацией Заказчика.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 *** Примечание: </a:t>
            </a:r>
            <a:r>
              <a:rPr lang="ru-RU" sz="1600" b="1" i="1" dirty="0" smtClean="0">
                <a:solidFill>
                  <a:srgbClr val="0070C0"/>
                </a:solidFill>
              </a:rPr>
              <a:t> в случае не подписания потенциальным поставщиком технической спецификации конкурсная заявка направлена не будет. </a:t>
            </a:r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endParaRPr lang="ru-RU" sz="1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представление </a:t>
            </a:r>
            <a:r>
              <a:rPr lang="ru-RU" sz="2400" dirty="0" smtClean="0"/>
              <a:t>потенциальным поставщиком технической спецификации, не соответствующей требованиям конкурсной документации, а равно непредставление документов, требуемых технической спецификацией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</a:t>
            </a:r>
            <a:r>
              <a:rPr lang="ru-RU" sz="1600" b="1" i="1" dirty="0" smtClean="0">
                <a:solidFill>
                  <a:srgbClr val="0070C0"/>
                </a:solidFill>
              </a:rPr>
              <a:t>Примечание: По услугам техническую спецификацию потенциальный поставщик не предоставляет, потенциальный поставщик соглашается с технической спецификацией Заказчика.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 *** Примечание:  в случае не подписания потенциальным поставщиком технической спецификации конкурсная заявка направлена не будет. </a:t>
            </a:r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Статья 12.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sz="1800" b="1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предложений.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	2.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sz="1800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предложений, разрабатываются организатором </a:t>
            </a:r>
            <a:r>
              <a:rPr lang="ru-RU" sz="1800" b="1" u="sng" dirty="0" smtClean="0">
                <a:solidFill>
                  <a:srgbClr val="FF0000"/>
                </a:solidFill>
              </a:rPr>
              <a:t>на казахском и русском языках</a:t>
            </a:r>
            <a:r>
              <a:rPr lang="ru-RU" sz="1800" b="1" dirty="0" smtClean="0"/>
              <a:t> </a:t>
            </a:r>
            <a:r>
              <a:rPr lang="ru-RU" sz="1800" dirty="0" smtClean="0"/>
              <a:t>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секретах, служебной информации ограниченного распространения, определяемой Правительством Республики Казахстан, и иной охраняемой законом тайны.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Согласно Закона «О языках в Республики Казахстан» В государственных организациях и органах местного самоуправления </a:t>
            </a:r>
            <a:r>
              <a:rPr lang="ru-RU" sz="1400" b="1" i="1" dirty="0" smtClean="0">
                <a:solidFill>
                  <a:srgbClr val="FF0000"/>
                </a:solidFill>
              </a:rPr>
              <a:t>наравне</a:t>
            </a:r>
            <a:r>
              <a:rPr lang="ru-RU" sz="1400" b="1" i="1" dirty="0" smtClean="0">
                <a:solidFill>
                  <a:srgbClr val="2182BD"/>
                </a:solidFill>
              </a:rPr>
              <a:t> с казахским официально </a:t>
            </a:r>
            <a:r>
              <a:rPr lang="ru-RU" sz="1400" b="1" i="1" dirty="0" smtClean="0">
                <a:solidFill>
                  <a:srgbClr val="FF0000"/>
                </a:solidFill>
              </a:rPr>
              <a:t>употребляется русский язык.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endParaRPr lang="ru-RU" sz="1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непредставление </a:t>
            </a:r>
            <a:r>
              <a:rPr lang="ru-RU" sz="2000" dirty="0" smtClean="0"/>
              <a:t>сведений о субподрядчиках по выполнению работ (соисполнителях при оказании услуг), являющихся предметом закупок на конкурсе, а также виды работ и услуг, передаваемым потенциальным поставщиком субподрядчикам (соисполнителям), согласно </a:t>
            </a:r>
            <a:r>
              <a:rPr lang="ru-RU" sz="2000" dirty="0" smtClean="0">
                <a:hlinkClick r:id="rId2"/>
              </a:rPr>
              <a:t>приложению 20</a:t>
            </a:r>
            <a:r>
              <a:rPr lang="ru-RU" sz="2000" dirty="0" smtClean="0"/>
              <a:t> к конкурсной документации (</a:t>
            </a:r>
            <a:r>
              <a:rPr lang="ru-RU" sz="2000" b="1" dirty="0" smtClean="0">
                <a:solidFill>
                  <a:srgbClr val="FF0000"/>
                </a:solidFill>
              </a:rPr>
              <a:t>в случае привлечения потенциальным поставщиком субподрядчиков (соисполнителей</a:t>
            </a:r>
            <a:r>
              <a:rPr lang="ru-RU" sz="2000" dirty="0" smtClean="0"/>
              <a:t>);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согласно п. 8 статьи 17 Закона, предельные </a:t>
            </a:r>
            <a:r>
              <a:rPr lang="ru-RU" sz="1800" b="1" i="1" dirty="0" smtClean="0">
                <a:solidFill>
                  <a:srgbClr val="00B0F0"/>
                </a:solidFill>
              </a:rPr>
              <a:t>объемы работ и услуг, передаваемые поставщиком субподрядчикам (соисполнителям) для выполнения работ либо оказания услуг, не должны превышать в совокупности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тридцать процентов </a:t>
            </a:r>
            <a:r>
              <a:rPr lang="ru-RU" sz="1800" b="1" i="1" dirty="0" smtClean="0">
                <a:solidFill>
                  <a:srgbClr val="00B0F0"/>
                </a:solidFill>
              </a:rPr>
              <a:t>от общего объема выполняемых работ или оказываемых услуг.</a:t>
            </a:r>
            <a:endParaRPr lang="ru-RU" sz="1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Передача </a:t>
            </a:r>
            <a:r>
              <a:rPr lang="ru-RU" sz="2800" dirty="0" smtClean="0"/>
              <a:t>потенциальным поставщиком субподрядчикам (соисполнителям) на субподряд (</a:t>
            </a:r>
            <a:r>
              <a:rPr lang="ru-RU" sz="2800" dirty="0" err="1" smtClean="0"/>
              <a:t>соисполнение</a:t>
            </a:r>
            <a:r>
              <a:rPr lang="ru-RU" sz="2800" dirty="0" smtClean="0"/>
              <a:t>) </a:t>
            </a:r>
            <a:r>
              <a:rPr lang="ru-RU" sz="2800" b="1" dirty="0" smtClean="0"/>
              <a:t>в совокупности </a:t>
            </a:r>
            <a:r>
              <a:rPr lang="ru-RU" sz="2800" b="1" dirty="0" smtClean="0">
                <a:solidFill>
                  <a:srgbClr val="FF0000"/>
                </a:solidFill>
              </a:rPr>
              <a:t>более тридцати процентов</a:t>
            </a:r>
            <a:r>
              <a:rPr lang="ru-RU" sz="2800" dirty="0" smtClean="0"/>
              <a:t> от общего объема выполняемых работ или оказываемых услуг, в случае представления сведений о субподрядчиках;</a:t>
            </a:r>
            <a:endParaRPr lang="ru-RU" sz="28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pic>
        <p:nvPicPr>
          <p:cNvPr id="5" name="Рисунок 4" descr="субподря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Непредставление </a:t>
            </a:r>
            <a:r>
              <a:rPr lang="ru-RU" sz="2000" b="1" dirty="0" smtClean="0"/>
              <a:t>обеспечения заявки </a:t>
            </a:r>
            <a:r>
              <a:rPr lang="ru-RU" sz="2000" dirty="0" smtClean="0"/>
              <a:t>на участие в конкурсе в соответствии с требованиями конкурсной документации и настоящих </a:t>
            </a:r>
            <a:r>
              <a:rPr lang="ru-RU" sz="2000" dirty="0" smtClean="0"/>
              <a:t>Правил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Примечание: согласно п. 105 Правил, потенциальный </a:t>
            </a:r>
            <a:r>
              <a:rPr lang="ru-RU" sz="1600" b="1" i="1" dirty="0" smtClean="0">
                <a:solidFill>
                  <a:srgbClr val="0070C0"/>
                </a:solidFill>
              </a:rPr>
              <a:t>поставщик выбирает один из следующих видов обеспечения заявки на участие в конкурсе, аукционе, запросе ценовых предложений</a:t>
            </a:r>
            <a:r>
              <a:rPr lang="ru-RU" sz="1600" b="1" i="1" dirty="0" smtClean="0">
                <a:solidFill>
                  <a:srgbClr val="0070C0"/>
                </a:solidFill>
              </a:rPr>
              <a:t>: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- деньги, находящиеся в электронном кошельке потенциального поставщика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- банковскую гарантию, предоставляемую в форме электронного документа.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установлен </a:t>
            </a:r>
            <a:r>
              <a:rPr lang="ru-RU" sz="1600" dirty="0" smtClean="0"/>
              <a:t>факт представления недостоверных сведений по документам, </a:t>
            </a:r>
            <a:r>
              <a:rPr lang="ru-RU" sz="1600" b="1" dirty="0" smtClean="0">
                <a:solidFill>
                  <a:srgbClr val="FF0000"/>
                </a:solidFill>
              </a:rPr>
              <a:t>представленным в конкурсной заявке</a:t>
            </a:r>
            <a:r>
              <a:rPr lang="ru-RU" sz="1600" dirty="0" smtClean="0"/>
              <a:t>. </a:t>
            </a:r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dirty="0" smtClean="0"/>
              <a:t>При </a:t>
            </a:r>
            <a:r>
              <a:rPr lang="ru-RU" sz="1600" dirty="0" smtClean="0"/>
              <a:t>этом такой факт в соответствии с </a:t>
            </a:r>
            <a:r>
              <a:rPr lang="ru-RU" sz="1600" dirty="0" smtClean="0">
                <a:hlinkClick r:id="rId2"/>
              </a:rPr>
              <a:t>пунктом 2</a:t>
            </a:r>
            <a:r>
              <a:rPr lang="ru-RU" sz="1600" dirty="0" smtClean="0"/>
              <a:t> статьи 14 Закона может быть установлен уполномоченным органом либо органами государственного аудита и финансового контроля, в том числе на основе сведений и документов, представленных заказчиком, организатором, единым организатором, на любой стадии осуществления государственных </a:t>
            </a:r>
            <a:r>
              <a:rPr lang="ru-RU" sz="1600" dirty="0" smtClean="0"/>
              <a:t>закупок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*** </a:t>
            </a:r>
            <a:r>
              <a:rPr lang="ru-RU" sz="1400" b="1" i="1" dirty="0" smtClean="0">
                <a:solidFill>
                  <a:srgbClr val="0070C0"/>
                </a:solidFill>
              </a:rPr>
              <a:t>Примечание: согласно приложения 2 к конкурсной документации потенциальные поставщики предоставляют «Соглашение об участии в конкурсе» и принимают на себя </a:t>
            </a:r>
            <a:r>
              <a:rPr lang="ru-RU" sz="1400" b="1" i="1" dirty="0" smtClean="0">
                <a:solidFill>
                  <a:srgbClr val="FF0000"/>
                </a:solidFill>
              </a:rPr>
              <a:t>полную ответственность </a:t>
            </a:r>
            <a:r>
              <a:rPr lang="ru-RU" sz="1400" b="1" i="1" dirty="0" smtClean="0">
                <a:solidFill>
                  <a:srgbClr val="0070C0"/>
                </a:solidFill>
              </a:rPr>
              <a:t>за представление в заявке на участие в конкурсе и прилагаемых к ней документах </a:t>
            </a:r>
            <a:r>
              <a:rPr lang="ru-RU" sz="1400" b="1" i="1" dirty="0" smtClean="0">
                <a:solidFill>
                  <a:srgbClr val="FF0000"/>
                </a:solidFill>
              </a:rPr>
              <a:t>таких недостоверных сведений.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 *** Примечание:  члены конкурсной комиссии не могут отклонить конкурсную заявку  только на основании подозрений, что предоставлена недостоверная информация, кроме того ссылаться на открытые источники информации.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 *** Примечание:  согласно п. 204 Правил, члены конкурсной комиссии в письменной форме запрашивают необходимую информацию у соответствующих физических или юридических лиц, государственных органов, в случае подтверждения данных фактов Заказчик принимает меры реагирования согласно п. 4 статьи 8 Закона.</a:t>
            </a:r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3</a:t>
            </a:r>
            <a:r>
              <a:rPr lang="ru-RU" sz="2000" dirty="0" smtClean="0"/>
              <a:t>) имеет ограничения, связанные с участием в государственных закупках, предусмотренные в </a:t>
            </a:r>
            <a:r>
              <a:rPr lang="ru-RU" sz="2000" dirty="0" smtClean="0">
                <a:hlinkClick r:id="rId2"/>
              </a:rPr>
              <a:t>статье 7</a:t>
            </a:r>
            <a:r>
              <a:rPr lang="ru-RU" sz="2000" dirty="0" smtClean="0"/>
              <a:t> Закона. По ограничениям, связанным с участием в государственных закупках, предусмотренных подпунктами </a:t>
            </a:r>
            <a:r>
              <a:rPr lang="ru-RU" sz="2000" b="1" dirty="0" smtClean="0">
                <a:solidFill>
                  <a:srgbClr val="FF0000"/>
                </a:solidFill>
              </a:rPr>
              <a:t>1), 3), 4), 5), 6), 7), 8) 9) и 13) </a:t>
            </a:r>
            <a:r>
              <a:rPr lang="ru-RU" sz="2000" dirty="0" smtClean="0"/>
              <a:t>пункта 1 </a:t>
            </a:r>
            <a:r>
              <a:rPr lang="ru-RU" sz="2000" dirty="0" smtClean="0">
                <a:hlinkClick r:id="rId2"/>
              </a:rPr>
              <a:t>статьи 7</a:t>
            </a:r>
            <a:r>
              <a:rPr lang="ru-RU" sz="2000" dirty="0" smtClean="0"/>
              <a:t> Закона, заявка на участие в конкурсе потенциального поставщика подлежит </a:t>
            </a:r>
            <a:r>
              <a:rPr lang="ru-RU" sz="2000" b="1" dirty="0" smtClean="0">
                <a:solidFill>
                  <a:srgbClr val="FF0000"/>
                </a:solidFill>
              </a:rPr>
              <a:t>автоматическому</a:t>
            </a:r>
            <a:r>
              <a:rPr lang="ru-RU" sz="2000" dirty="0" smtClean="0"/>
              <a:t> отклонению </a:t>
            </a:r>
            <a:r>
              <a:rPr lang="ru-RU" sz="2000" dirty="0" err="1" smtClean="0"/>
              <a:t>веб-порталом</a:t>
            </a:r>
            <a:r>
              <a:rPr lang="ru-RU" sz="2000" dirty="0" smtClean="0"/>
              <a:t>. </a:t>
            </a:r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По </a:t>
            </a:r>
            <a:r>
              <a:rPr lang="ru-RU" sz="2000" dirty="0" smtClean="0"/>
              <a:t>ограничениям, связанным с участием в государственных закупках, предусмотренных подпунктами </a:t>
            </a:r>
            <a:r>
              <a:rPr lang="ru-RU" sz="2000" b="1" dirty="0" smtClean="0">
                <a:solidFill>
                  <a:srgbClr val="FF0000"/>
                </a:solidFill>
              </a:rPr>
              <a:t>10), 11) и 12) </a:t>
            </a:r>
            <a:r>
              <a:rPr lang="ru-RU" sz="2000" dirty="0" smtClean="0"/>
              <a:t>пункта 1 </a:t>
            </a:r>
            <a:r>
              <a:rPr lang="ru-RU" sz="2000" dirty="0" smtClean="0">
                <a:hlinkClick r:id="rId2"/>
              </a:rPr>
              <a:t>статьи 7</a:t>
            </a:r>
            <a:r>
              <a:rPr lang="ru-RU" sz="2000" dirty="0" smtClean="0"/>
              <a:t> Закона, </a:t>
            </a:r>
            <a:r>
              <a:rPr lang="ru-RU" sz="2000" b="1" dirty="0" smtClean="0">
                <a:solidFill>
                  <a:srgbClr val="0070C0"/>
                </a:solidFill>
              </a:rPr>
              <a:t>конкурсная комиссия рассматривает информацию на </a:t>
            </a:r>
            <a:r>
              <a:rPr lang="ru-RU" sz="2000" b="1" dirty="0" err="1" smtClean="0">
                <a:solidFill>
                  <a:srgbClr val="0070C0"/>
                </a:solidFill>
              </a:rPr>
              <a:t>интернет-ресурсах</a:t>
            </a:r>
            <a:r>
              <a:rPr lang="ru-RU" sz="2000" dirty="0" smtClean="0"/>
              <a:t> соответствующих уполномоченных органов.</a:t>
            </a:r>
            <a:endParaRPr lang="ru-RU" sz="20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1800" dirty="0" smtClean="0"/>
              <a:t>	10</a:t>
            </a:r>
            <a:r>
              <a:rPr lang="ru-RU" sz="1800" dirty="0" smtClean="0"/>
              <a:t>) деятельность потенциального поставщика и (или) привлекаемого им субподрядчика (соисполнителя) приостановлена в соответствии с законодательством Республики Казахстан либо законодательством государства потенциального поставщика – нерезидента Республики Казахстан</a:t>
            </a:r>
            <a:r>
              <a:rPr lang="ru-RU" sz="1800" dirty="0" smtClean="0"/>
              <a:t>;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конкурсная комиссия рассматривает данную информацию на следующих интернет ресурсах</a:t>
            </a: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- </a:t>
            </a:r>
            <a:r>
              <a:rPr lang="en-US" sz="1800" b="1" i="1" dirty="0" smtClean="0">
                <a:solidFill>
                  <a:srgbClr val="0070C0"/>
                </a:solidFill>
                <a:hlinkClick r:id="rId2"/>
              </a:rPr>
              <a:t>https://</a:t>
            </a:r>
            <a:r>
              <a:rPr lang="en-US" sz="1800" b="1" i="1" dirty="0" smtClean="0">
                <a:solidFill>
                  <a:srgbClr val="0070C0"/>
                </a:solidFill>
                <a:hlinkClick r:id="rId2"/>
              </a:rPr>
              <a:t>www.kgd.gov.kz/ru/services/taxpayer_search/entrepreneur</a:t>
            </a:r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- </a:t>
            </a:r>
            <a:r>
              <a:rPr lang="en-US" sz="1800" b="1" i="1" dirty="0" smtClean="0">
                <a:solidFill>
                  <a:srgbClr val="0070C0"/>
                </a:solidFill>
                <a:hlinkClick r:id="rId3"/>
              </a:rPr>
              <a:t>https://</a:t>
            </a:r>
            <a:r>
              <a:rPr lang="en-US" sz="1800" b="1" i="1" dirty="0" smtClean="0">
                <a:solidFill>
                  <a:srgbClr val="0070C0"/>
                </a:solidFill>
                <a:hlinkClick r:id="rId3"/>
              </a:rPr>
              <a:t>egov.kz/cms/ru/services/facts_on_legal_persons/e_081</a:t>
            </a:r>
            <a:endParaRPr lang="en-US" sz="1800" b="1" i="1" dirty="0" smtClean="0">
              <a:solidFill>
                <a:srgbClr val="0070C0"/>
              </a:solidFill>
            </a:endParaRPr>
          </a:p>
          <a:p>
            <a:pPr algn="just"/>
            <a:endParaRPr lang="en-US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11</a:t>
            </a:r>
            <a:r>
              <a:rPr lang="ru-RU" sz="2000" dirty="0" smtClean="0"/>
              <a:t>) потенциальный поставщик и (или) привлекаемый им субподрядчик (соисполнитель), и (или) их руководитель, учредители (акционеры) включены в перечень организаций и лиц, связанных с финансированием распространения оружия массового уничтожения, и (или) перечень организаций и лиц, </a:t>
            </a:r>
            <a:r>
              <a:rPr lang="ru-RU" sz="2000" b="1" dirty="0" smtClean="0">
                <a:solidFill>
                  <a:srgbClr val="FF0000"/>
                </a:solidFill>
              </a:rPr>
              <a:t>связанных с финансированием терроризма и экстремизма</a:t>
            </a:r>
            <a:r>
              <a:rPr lang="ru-RU" sz="2000" dirty="0" smtClean="0"/>
              <a:t>, в порядке, установленном законодательством Республики </a:t>
            </a:r>
            <a:r>
              <a:rPr lang="ru-RU" sz="2000" dirty="0" smtClean="0"/>
              <a:t>Казахстан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*** Примечание: конкурсная комиссия рассматривает данную информацию на следующих интернет ресурсах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- </a:t>
            </a:r>
            <a:r>
              <a:rPr lang="en-US" sz="2000" dirty="0" smtClean="0">
                <a:hlinkClick r:id="rId2"/>
              </a:rPr>
              <a:t>https://websfm.kz</a:t>
            </a:r>
            <a:r>
              <a:rPr lang="en-US" sz="2000" dirty="0" smtClean="0">
                <a:hlinkClick r:id="rId2"/>
              </a:rPr>
              <a:t>/</a:t>
            </a:r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3. </a:t>
            </a:r>
            <a:r>
              <a:rPr lang="ru-RU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предложений, должны содержать требования технической спецификации (краткое описание) с указанием </a:t>
            </a:r>
            <a:r>
              <a:rPr lang="ru-RU" b="1" dirty="0" smtClean="0">
                <a:solidFill>
                  <a:srgbClr val="FF0000"/>
                </a:solidFill>
              </a:rPr>
              <a:t>национальных стандартов</a:t>
            </a:r>
            <a:r>
              <a:rPr lang="ru-RU" dirty="0" smtClean="0"/>
              <a:t>, а в случае их отсутствия </a:t>
            </a:r>
            <a:r>
              <a:rPr lang="ru-RU" b="1" dirty="0" smtClean="0">
                <a:solidFill>
                  <a:srgbClr val="FF0000"/>
                </a:solidFill>
              </a:rPr>
              <a:t>межгосударственных стандартов </a:t>
            </a:r>
            <a:r>
              <a:rPr lang="ru-RU" dirty="0" smtClean="0"/>
              <a:t>на закупаемые товары, работы, </a:t>
            </a:r>
            <a:r>
              <a:rPr lang="ru-RU" b="1" dirty="0" smtClean="0">
                <a:solidFill>
                  <a:srgbClr val="FF0000"/>
                </a:solidFill>
              </a:rPr>
              <a:t>услуги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При отсутствии </a:t>
            </a:r>
            <a:r>
              <a:rPr lang="ru-RU" dirty="0" smtClean="0"/>
              <a:t>национальных и межгосударственных стандартов указываются требуемые функциональные, технические, качественные и эксплуатационные характеристики закупаемых товаров, работ, услуг с учетом нормирования государственных закупок.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Пример, </a:t>
            </a:r>
            <a:r>
              <a:rPr lang="ru-RU" sz="1400" b="1" i="1" dirty="0" smtClean="0">
                <a:solidFill>
                  <a:srgbClr val="FF0000"/>
                </a:solidFill>
              </a:rPr>
              <a:t>услуги</a:t>
            </a:r>
            <a:r>
              <a:rPr lang="ru-RU" sz="1400" b="1" i="1" dirty="0" smtClean="0">
                <a:solidFill>
                  <a:srgbClr val="2182BD"/>
                </a:solidFill>
              </a:rPr>
              <a:t> должны соответствовать </a:t>
            </a:r>
            <a:r>
              <a:rPr lang="ru-RU" sz="1400" dirty="0" smtClean="0"/>
              <a:t>СТ РК 3859-2023 Охранная деятельность Применение соответствующих мер реагирования на сигнальную информацию технических средств охраны Общие требования </a:t>
            </a:r>
            <a:r>
              <a:rPr lang="ru-RU" sz="1400" b="1" dirty="0" smtClean="0"/>
              <a:t>Приказ:</a:t>
            </a:r>
            <a:r>
              <a:rPr lang="ru-RU" sz="1400" dirty="0" smtClean="0"/>
              <a:t> Приказ Председателя Комитета технического регулирования и метрологии Министерства торговли и интеграции Республики Казахстан от 14 ноября 2023 года № 440-НҚ</a:t>
            </a:r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*** Примечание В случае отсутствия национальных и межгосударственных стандартов рекомендую в технической спецификации указывать следующее: 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Интернет ресурс «Интернет магазин стандартов Казахстанского института стандартизации и метрологии» не содержит национальные и межгосударственные стандарты на закупаемые товары, при техническая спецификация содержит функциональные, технические, качественные и эксплуатационные характеристики закупаемых товара.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РАСЧЕТ ОПЫТА РАБОТЫ </a:t>
            </a:r>
          </a:p>
          <a:p>
            <a:pPr algn="ctr"/>
            <a:r>
              <a:rPr lang="ru-RU" sz="2800" b="1" dirty="0" smtClean="0"/>
              <a:t>ПО </a:t>
            </a:r>
            <a:r>
              <a:rPr lang="ru-RU" sz="2800" b="1" dirty="0" smtClean="0">
                <a:solidFill>
                  <a:srgbClr val="FF0000"/>
                </a:solidFill>
              </a:rPr>
              <a:t>УСЛУГАМ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Параграф 17. Порядок расчета опыта работы в качестве критерия, влияющего на конкурсное ценовое предложение по государственным закупкам </a:t>
            </a:r>
            <a:r>
              <a:rPr lang="ru-RU" sz="2000" b="1" dirty="0" smtClean="0">
                <a:solidFill>
                  <a:srgbClr val="FF0000"/>
                </a:solidFill>
              </a:rPr>
              <a:t>услуг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251. Конкурсная комиссия присваивает условную скидку в размере одного процента (1%) за каждый год наличия у потенциального поставщика опыта работы закупаемых услуг </a:t>
            </a:r>
            <a:r>
              <a:rPr lang="ru-RU" sz="2000" b="1" dirty="0" smtClean="0">
                <a:solidFill>
                  <a:srgbClr val="FF0000"/>
                </a:solidFill>
              </a:rPr>
              <a:t>по техническому надзору за строительно-монтажными работами</a:t>
            </a:r>
            <a:r>
              <a:rPr lang="ru-RU" sz="2000" dirty="0" smtClean="0"/>
              <a:t>, но не более пяти процентов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</a:t>
            </a:r>
            <a:r>
              <a:rPr lang="ru-RU" sz="2000" b="1" i="1" dirty="0" smtClean="0">
                <a:solidFill>
                  <a:srgbClr val="0070C0"/>
                </a:solidFill>
              </a:rPr>
              <a:t>: условная скидка по услугам присваивается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исключительно</a:t>
            </a:r>
            <a:r>
              <a:rPr lang="ru-RU" sz="2000" b="1" i="1" dirty="0" smtClean="0">
                <a:solidFill>
                  <a:srgbClr val="0070C0"/>
                </a:solidFill>
              </a:rPr>
              <a:t> по техническому надзору по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иным услугам условная скидка не присваивается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9550</TotalTime>
  <Words>930</Words>
  <Application>Microsoft Office PowerPoint</Application>
  <PresentationFormat>Экран (16:9)</PresentationFormat>
  <Paragraphs>402</Paragraphs>
  <Slides>73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522</cp:revision>
  <cp:lastPrinted>2023-06-22T08:50:07Z</cp:lastPrinted>
  <dcterms:created xsi:type="dcterms:W3CDTF">2022-11-05T05:19:54Z</dcterms:created>
  <dcterms:modified xsi:type="dcterms:W3CDTF">2025-03-10T15:42:38Z</dcterms:modified>
</cp:coreProperties>
</file>