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 bookmarkIdSeed="76">
  <p:sldMasterIdLst>
    <p:sldMasterId id="2147483673" r:id="rId1"/>
  </p:sldMasterIdLst>
  <p:notesMasterIdLst>
    <p:notesMasterId r:id="rId17"/>
  </p:notesMasterIdLst>
  <p:sldIdLst>
    <p:sldId id="1171" r:id="rId2"/>
    <p:sldId id="1179" r:id="rId3"/>
    <p:sldId id="1175" r:id="rId4"/>
    <p:sldId id="1176" r:id="rId5"/>
    <p:sldId id="1177" r:id="rId6"/>
    <p:sldId id="1178" r:id="rId7"/>
    <p:sldId id="1180" r:id="rId8"/>
    <p:sldId id="1181" r:id="rId9"/>
    <p:sldId id="1185" r:id="rId10"/>
    <p:sldId id="1182" r:id="rId11"/>
    <p:sldId id="1183" r:id="rId12"/>
    <p:sldId id="1186" r:id="rId13"/>
    <p:sldId id="1187" r:id="rId14"/>
    <p:sldId id="1188" r:id="rId15"/>
    <p:sldId id="1184" r:id="rId16"/>
  </p:sldIdLst>
  <p:sldSz cx="9144000" cy="5143500" type="screen16x9"/>
  <p:notesSz cx="6769100" cy="9906000"/>
  <p:defaultTextStyle>
    <a:defPPr>
      <a:defRPr lang="ru-RU"/>
    </a:defPPr>
    <a:lvl1pPr algn="l" defTabSz="777875" rtl="0" fontAlgn="base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388938" indent="68263" algn="l" defTabSz="777875" rtl="0" fontAlgn="base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777875" indent="136525" algn="l" defTabSz="777875" rtl="0" fontAlgn="base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168400" indent="203200" algn="l" defTabSz="777875" rtl="0" fontAlgn="base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557338" indent="271463" algn="l" defTabSz="777875" rtl="0" fontAlgn="base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5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5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5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5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2182BD"/>
    <a:srgbClr val="165880"/>
  </p:clrMru>
</p:presentationPr>
</file>

<file path=ppt/tableStyles.xml><?xml version="1.0" encoding="utf-8"?>
<a:tblStyleLst xmlns:a="http://schemas.openxmlformats.org/drawingml/2006/main" def="{5C22544A-7EE6-4342-B048-85BDC9FD1C3A}"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889" autoAdjust="0"/>
    <p:restoredTop sz="96395" autoAdjust="0"/>
  </p:normalViewPr>
  <p:slideViewPr>
    <p:cSldViewPr snapToGrid="0">
      <p:cViewPr>
        <p:scale>
          <a:sx n="100" d="100"/>
          <a:sy n="100" d="100"/>
        </p:scale>
        <p:origin x="-1301" y="-269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3700" cy="496888"/>
          </a:xfrm>
          <a:prstGeom prst="rect">
            <a:avLst/>
          </a:prstGeom>
        </p:spPr>
        <p:txBody>
          <a:bodyPr vert="horz" lIns="90710" tIns="45356" rIns="90710" bIns="45356" rtlCol="0"/>
          <a:lstStyle>
            <a:lvl1pPr algn="l" defTabSz="779252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33813" y="0"/>
            <a:ext cx="2933700" cy="496888"/>
          </a:xfrm>
          <a:prstGeom prst="rect">
            <a:avLst/>
          </a:prstGeom>
        </p:spPr>
        <p:txBody>
          <a:bodyPr vert="horz" lIns="90710" tIns="45356" rIns="90710" bIns="45356" rtlCol="0"/>
          <a:lstStyle>
            <a:lvl1pPr algn="r" defTabSz="779252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631163D4-B23B-4357-AA89-3F9C1F81B5F4}" type="datetimeFigureOut">
              <a:rPr lang="ru-RU"/>
              <a:pPr>
                <a:defRPr/>
              </a:pPr>
              <a:t>08.03.2025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12750" y="1238250"/>
            <a:ext cx="5943600" cy="3343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710" tIns="45356" rIns="90710" bIns="45356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275" y="4767263"/>
            <a:ext cx="5416550" cy="3900487"/>
          </a:xfrm>
          <a:prstGeom prst="rect">
            <a:avLst/>
          </a:prstGeom>
        </p:spPr>
        <p:txBody>
          <a:bodyPr vert="horz" lIns="90710" tIns="45356" rIns="90710" bIns="45356" rtlCol="0"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09113"/>
            <a:ext cx="2933700" cy="496887"/>
          </a:xfrm>
          <a:prstGeom prst="rect">
            <a:avLst/>
          </a:prstGeom>
        </p:spPr>
        <p:txBody>
          <a:bodyPr vert="horz" lIns="90710" tIns="45356" rIns="90710" bIns="45356" rtlCol="0" anchor="b"/>
          <a:lstStyle>
            <a:lvl1pPr algn="l" defTabSz="779252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33813" y="9409113"/>
            <a:ext cx="2933700" cy="496887"/>
          </a:xfrm>
          <a:prstGeom prst="rect">
            <a:avLst/>
          </a:prstGeom>
        </p:spPr>
        <p:txBody>
          <a:bodyPr vert="horz" lIns="90710" tIns="45356" rIns="90710" bIns="45356" rtlCol="0" anchor="b"/>
          <a:lstStyle>
            <a:lvl1pPr algn="r" defTabSz="779252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B8616BAD-79AD-42B0-BCDE-B728AA6E5A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777875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+mn-ea"/>
        <a:cs typeface="+mn-cs"/>
      </a:defRPr>
    </a:lvl1pPr>
    <a:lvl2pPr marL="388938" algn="l" defTabSz="777875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+mn-ea"/>
        <a:cs typeface="+mn-cs"/>
      </a:defRPr>
    </a:lvl2pPr>
    <a:lvl3pPr marL="777875" algn="l" defTabSz="777875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+mn-ea"/>
        <a:cs typeface="+mn-cs"/>
      </a:defRPr>
    </a:lvl3pPr>
    <a:lvl4pPr marL="1168400" algn="l" defTabSz="777875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+mn-ea"/>
        <a:cs typeface="+mn-cs"/>
      </a:defRPr>
    </a:lvl4pPr>
    <a:lvl5pPr marL="1557338" algn="l" defTabSz="777875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+mn-ea"/>
        <a:cs typeface="+mn-cs"/>
      </a:defRPr>
    </a:lvl5pPr>
    <a:lvl6pPr marL="1948129" algn="l" defTabSz="779252" rtl="0" eaLnBrk="1" latinLnBrk="0" hangingPunct="1">
      <a:defRPr sz="1023" kern="1200">
        <a:solidFill>
          <a:schemeClr val="tx1"/>
        </a:solidFill>
        <a:latin typeface="+mn-lt"/>
        <a:ea typeface="+mn-ea"/>
        <a:cs typeface="+mn-cs"/>
      </a:defRPr>
    </a:lvl6pPr>
    <a:lvl7pPr marL="2337755" algn="l" defTabSz="779252" rtl="0" eaLnBrk="1" latinLnBrk="0" hangingPunct="1">
      <a:defRPr sz="1023" kern="1200">
        <a:solidFill>
          <a:schemeClr val="tx1"/>
        </a:solidFill>
        <a:latin typeface="+mn-lt"/>
        <a:ea typeface="+mn-ea"/>
        <a:cs typeface="+mn-cs"/>
      </a:defRPr>
    </a:lvl7pPr>
    <a:lvl8pPr marL="2727381" algn="l" defTabSz="779252" rtl="0" eaLnBrk="1" latinLnBrk="0" hangingPunct="1">
      <a:defRPr sz="1023" kern="1200">
        <a:solidFill>
          <a:schemeClr val="tx1"/>
        </a:solidFill>
        <a:latin typeface="+mn-lt"/>
        <a:ea typeface="+mn-ea"/>
        <a:cs typeface="+mn-cs"/>
      </a:defRPr>
    </a:lvl8pPr>
    <a:lvl9pPr marL="3117007" algn="l" defTabSz="779252" rtl="0" eaLnBrk="1" latinLnBrk="0" hangingPunct="1">
      <a:defRPr sz="1023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03225" y="1247775"/>
            <a:ext cx="5983288" cy="336708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841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023"/>
          </a:p>
        </p:txBody>
      </p:sp>
      <p:sp>
        <p:nvSpPr>
          <p:cNvPr id="1187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11225" eaLnBrk="0" fontAlgn="base" hangingPunct="0">
              <a:spcBef>
                <a:spcPct val="0"/>
              </a:spcBef>
              <a:spcAft>
                <a:spcPct val="0"/>
              </a:spcAft>
            </a:pPr>
            <a:fld id="{18C34359-AB8A-4BED-98A1-4A596CEED53A}" type="slidenum">
              <a:rPr lang="ru-RU" altLang="ru-RU">
                <a:solidFill>
                  <a:srgbClr val="000000"/>
                </a:solidFill>
                <a:latin typeface="Arial" charset="0"/>
                <a:cs typeface="Arial" charset="0"/>
              </a:rPr>
              <a:pPr defTabSz="911225" eaLnBrk="0" fontAlgn="base" hangingPunct="0">
                <a:spcBef>
                  <a:spcPct val="0"/>
                </a:spcBef>
                <a:spcAft>
                  <a:spcPct val="0"/>
                </a:spcAft>
              </a:pPr>
              <a:t>0</a:t>
            </a:fld>
            <a:endParaRPr lang="ru-RU" altLang="ru-RU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EA76B6-1FFD-4F58-AA42-A18A895AB074}" type="datetime1">
              <a:rPr lang="ru-RU"/>
              <a:pPr>
                <a:defRPr/>
              </a:pPr>
              <a:t>08.03.2025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9E9D2E-AFAA-4F88-A4D8-15D8C539E6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BFF883-C88D-4A19-B311-7D7DB191844E}" type="datetime1">
              <a:rPr lang="ru-RU"/>
              <a:pPr>
                <a:defRPr/>
              </a:pPr>
              <a:t>08.03.2025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20A59B-538B-48DD-9361-298D8A7B4D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356803-D046-4AFE-829C-2FACFBC55492}" type="datetime1">
              <a:rPr lang="ru-RU"/>
              <a:pPr>
                <a:defRPr/>
              </a:pPr>
              <a:t>08.03.2025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F8E130-AF68-492D-B470-5E8E1C0D4F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 userDrawn="1"/>
        </p:nvSpPr>
        <p:spPr>
          <a:xfrm>
            <a:off x="0" y="0"/>
            <a:ext cx="9144000" cy="254000"/>
          </a:xfrm>
          <a:prstGeom prst="rect">
            <a:avLst/>
          </a:prstGeom>
          <a:solidFill>
            <a:srgbClr val="0065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7925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151"/>
          </a:p>
        </p:txBody>
      </p:sp>
      <p:sp>
        <p:nvSpPr>
          <p:cNvPr id="5" name="Прямоугольник 4"/>
          <p:cNvSpPr/>
          <p:nvPr userDrawn="1"/>
        </p:nvSpPr>
        <p:spPr>
          <a:xfrm>
            <a:off x="0" y="4867275"/>
            <a:ext cx="9144000" cy="276225"/>
          </a:xfrm>
          <a:prstGeom prst="rect">
            <a:avLst/>
          </a:prstGeom>
          <a:solidFill>
            <a:srgbClr val="0065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7925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15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" y="2023365"/>
            <a:ext cx="9143999" cy="10738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517"/>
            </a:lvl1pPr>
            <a:lvl2pPr marL="288754" indent="0" algn="ctr">
              <a:buNone/>
              <a:defRPr sz="1263"/>
            </a:lvl2pPr>
            <a:lvl3pPr marL="577505" indent="0" algn="ctr">
              <a:buNone/>
              <a:defRPr sz="1136"/>
            </a:lvl3pPr>
            <a:lvl4pPr marL="866259" indent="0" algn="ctr">
              <a:buNone/>
              <a:defRPr sz="1011"/>
            </a:lvl4pPr>
            <a:lvl5pPr marL="1155013" indent="0" algn="ctr">
              <a:buNone/>
              <a:defRPr sz="1011"/>
            </a:lvl5pPr>
            <a:lvl6pPr marL="1443764" indent="0" algn="ctr">
              <a:buNone/>
              <a:defRPr sz="1011"/>
            </a:lvl6pPr>
            <a:lvl7pPr marL="1732518" indent="0" algn="ctr">
              <a:buNone/>
              <a:defRPr sz="1011"/>
            </a:lvl7pPr>
            <a:lvl8pPr marL="2021270" indent="0" algn="ctr">
              <a:buNone/>
              <a:defRPr sz="1011"/>
            </a:lvl8pPr>
            <a:lvl9pPr marL="2310023" indent="0" algn="ctr">
              <a:buNone/>
              <a:defRPr sz="1011"/>
            </a:lvl9pPr>
          </a:lstStyle>
          <a:p>
            <a:r>
              <a:rPr lang="ru-RU" dirty="0"/>
              <a:t>Образец подзаголовка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2E198C-BF34-4A15-8AAB-19375BC6BA7C}" type="datetime1">
              <a:rPr lang="ru-RU"/>
              <a:pPr>
                <a:defRPr/>
              </a:pPr>
              <a:t>08.03.2025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433BDC-C343-499F-B4B9-B0B321D3DA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156542-F2CC-465B-9007-0B030B3D630B}" type="datetime1">
              <a:rPr lang="ru-RU"/>
              <a:pPr>
                <a:defRPr/>
              </a:pPr>
              <a:t>08.03.2025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9F4068-8368-481A-8135-86D26321D0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5ECDD8-2AF0-45B7-95B4-BD9634CB37B9}" type="datetime1">
              <a:rPr lang="ru-RU"/>
              <a:pPr>
                <a:defRPr/>
              </a:pPr>
              <a:t>08.03.2025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044F43-833E-49EC-B6ED-F9A1E8C271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B506F2-653C-488D-A2EC-C1803D95152E}" type="datetime1">
              <a:rPr lang="ru-RU"/>
              <a:pPr>
                <a:defRPr/>
              </a:pPr>
              <a:t>08.03.2025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E98ACF-B300-4D4F-9EA4-18627EC522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DF2C51-F821-45E6-A068-D286DDFE2D0B}" type="datetime1">
              <a:rPr lang="ru-RU"/>
              <a:pPr>
                <a:defRPr/>
              </a:pPr>
              <a:t>08.03.2025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5AF3F7-48E1-4AC3-B99A-709551884E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A0DD33-80B3-40C0-B0AE-410F19A8A7C5}" type="datetime1">
              <a:rPr lang="ru-RU"/>
              <a:pPr>
                <a:defRPr/>
              </a:pPr>
              <a:t>08.03.2025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EA4847-D484-4882-BB0E-8F346E5586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D38A9F-3571-4DB7-BA65-03172D0F95C5}" type="datetime1">
              <a:rPr lang="ru-RU"/>
              <a:pPr>
                <a:defRPr/>
              </a:pPr>
              <a:t>08.03.2025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454465-4040-4EB9-8925-15AF88857F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A44757-665F-4900-BC7D-5124AB27D34C}" type="datetime1">
              <a:rPr lang="ru-RU"/>
              <a:pPr>
                <a:defRPr/>
              </a:pPr>
              <a:t>08.03.2025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BBBEBA-CDB0-4540-B2EF-358FD20DE5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274638"/>
            <a:ext cx="7886700" cy="99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779252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C080CA1-0FAE-4924-8A4B-36744C02AE23}" type="datetime1">
              <a:rPr lang="ru-RU"/>
              <a:pPr>
                <a:defRPr/>
              </a:pPr>
              <a:t>08.03.2025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779252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defTabSz="779252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BBB619C-43E2-4060-BAE9-7E065E4118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1" r:id="rId12"/>
  </p:sldLayoutIdLst>
  <p:hf hdr="0" ftr="0" dt="0"/>
  <p:txStyles>
    <p:titleStyle>
      <a:lvl1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2pPr>
      <a:lvl3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3pPr>
      <a:lvl4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4pPr>
      <a:lvl5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9pPr>
    </p:titleStyle>
    <p:bodyStyle>
      <a:lvl1pPr marL="171450" indent="-171450" algn="l" defTabSz="685800" rtl="0" fontAlgn="base">
        <a:lnSpc>
          <a:spcPct val="90000"/>
        </a:lnSpc>
        <a:spcBef>
          <a:spcPts val="750"/>
        </a:spcBef>
        <a:spcAft>
          <a:spcPct val="0"/>
        </a:spcAft>
        <a:buFont typeface="Arial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adilet.zan.kz/rus/docs/Z2400000106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s://adilet.zan.kz/rus/docs/V2400035238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3"/>
          <p:cNvSpPr txBox="1">
            <a:spLocks noChangeArrowheads="1"/>
          </p:cNvSpPr>
          <p:nvPr/>
        </p:nvSpPr>
        <p:spPr bwMode="auto">
          <a:xfrm>
            <a:off x="3511550" y="4597400"/>
            <a:ext cx="30718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685800"/>
            <a:r>
              <a:rPr lang="ru-RU" altLang="ru-RU" sz="120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г. Астана, 2024г</a:t>
            </a:r>
            <a:r>
              <a:rPr lang="en-US" altLang="ru-RU" sz="120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.</a:t>
            </a:r>
            <a:endParaRPr lang="ru-RU" altLang="ru-RU" sz="120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099" name="TextBox 4"/>
          <p:cNvSpPr txBox="1">
            <a:spLocks noChangeArrowheads="1"/>
          </p:cNvSpPr>
          <p:nvPr/>
        </p:nvSpPr>
        <p:spPr bwMode="auto">
          <a:xfrm>
            <a:off x="2195513" y="1013460"/>
            <a:ext cx="5670550" cy="27699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u-RU" altLang="ru-RU" sz="2400" b="1" dirty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Новый Закон </a:t>
            </a:r>
            <a:br>
              <a:rPr lang="ru-RU" altLang="ru-RU" sz="2400" b="1" dirty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</a:br>
            <a:r>
              <a:rPr lang="ru-RU" altLang="ru-RU" sz="2400" b="1" dirty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«О государственных закупках</a:t>
            </a:r>
            <a:r>
              <a:rPr lang="ru-RU" altLang="ru-RU" sz="2400" b="1" dirty="0" smtClean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»</a:t>
            </a:r>
          </a:p>
          <a:p>
            <a:pPr algn="ctr"/>
            <a:endParaRPr lang="ru-RU" altLang="ru-RU" sz="2400" b="1" dirty="0" smtClean="0">
              <a:solidFill>
                <a:srgbClr val="0070C0"/>
              </a:solidFill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ru-RU" sz="1800" dirty="0" smtClean="0"/>
              <a:t>Сравнительная таблица по срокам на 2025 год</a:t>
            </a:r>
          </a:p>
          <a:p>
            <a:pPr algn="ctr"/>
            <a:r>
              <a:rPr lang="ru-RU" sz="1800" dirty="0" smtClean="0"/>
              <a:t> </a:t>
            </a:r>
          </a:p>
          <a:p>
            <a:pPr algn="ctr"/>
            <a:endParaRPr lang="ru-RU" altLang="ru-RU" sz="1200" b="1" dirty="0">
              <a:solidFill>
                <a:srgbClr val="0070C0"/>
              </a:solidFill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ru-RU" sz="1800" b="1" dirty="0">
                <a:solidFill>
                  <a:srgbClr val="FF0000"/>
                </a:solidFill>
                <a:latin typeface="Calibri" pitchFamily="34" charset="0"/>
              </a:rPr>
              <a:t>Закон Республики Казахстан от 1 июля 2024 года № 106-VIII ЗРК</a:t>
            </a:r>
            <a:r>
              <a:rPr lang="ru-RU" sz="1800" b="1" dirty="0" smtClean="0">
                <a:solidFill>
                  <a:srgbClr val="FF0000"/>
                </a:solidFill>
                <a:latin typeface="Calibri" pitchFamily="34" charset="0"/>
              </a:rPr>
              <a:t>.</a:t>
            </a:r>
          </a:p>
          <a:p>
            <a:pPr algn="ctr"/>
            <a:r>
              <a:rPr lang="ru-RU" altLang="ru-RU" sz="1800" b="1" dirty="0" smtClean="0">
                <a:solidFill>
                  <a:srgbClr val="FF0000"/>
                </a:solidFill>
                <a:latin typeface="Calibri" pitchFamily="34" charset="0"/>
                <a:cs typeface="Tahoma" pitchFamily="34" charset="0"/>
              </a:rPr>
              <a:t>Вступает в силу с 1 января 2025 год</a:t>
            </a:r>
            <a:endParaRPr lang="ru-RU" altLang="ru-RU" sz="1800" b="1" dirty="0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</p:txBody>
      </p:sp>
      <p:grpSp>
        <p:nvGrpSpPr>
          <p:cNvPr id="4100" name="Группа 21"/>
          <p:cNvGrpSpPr>
            <a:grpSpLocks/>
          </p:cNvGrpSpPr>
          <p:nvPr/>
        </p:nvGrpSpPr>
        <p:grpSpPr bwMode="auto">
          <a:xfrm>
            <a:off x="463550" y="2947988"/>
            <a:ext cx="971550" cy="1851025"/>
            <a:chOff x="464265" y="2731224"/>
            <a:chExt cx="970344" cy="1850030"/>
          </a:xfrm>
        </p:grpSpPr>
        <p:sp>
          <p:nvSpPr>
            <p:cNvPr id="6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464265" y="2731224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949437" y="2731224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464265" y="3189764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949437" y="3189764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464265" y="3648306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949437" y="3648306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464265" y="4106846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949437" y="4106846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5" name="Picture 744" descr="ÐÐ°ÑÑÐ¸Ð½ÐºÐ¸ Ð¿Ð¾ Ð·Ð°Ð¿ÑÐ¾ÑÑ Ð³ÐµÑÐ± ÐºÐ°Ð·Ð°ÑÑÑÐ°Ð½Ð° png">
            <a:extLst>
              <a:ext uri="{FF2B5EF4-FFF2-40B4-BE49-F238E27FC236}"/>
            </a:extLst>
          </p:cNvPr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9575" y="1827213"/>
            <a:ext cx="1079500" cy="1081087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/>
          </a:extLst>
        </p:spPr>
      </p:pic>
      <p:grpSp>
        <p:nvGrpSpPr>
          <p:cNvPr id="4102" name="Группа 29"/>
          <p:cNvGrpSpPr>
            <a:grpSpLocks/>
          </p:cNvGrpSpPr>
          <p:nvPr/>
        </p:nvGrpSpPr>
        <p:grpSpPr bwMode="auto">
          <a:xfrm>
            <a:off x="463550" y="315913"/>
            <a:ext cx="971550" cy="1392237"/>
            <a:chOff x="464265" y="499361"/>
            <a:chExt cx="970344" cy="1391523"/>
          </a:xfrm>
        </p:grpSpPr>
        <p:sp>
          <p:nvSpPr>
            <p:cNvPr id="38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464265" y="499361"/>
              <a:ext cx="485172" cy="474419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949437" y="499361"/>
              <a:ext cx="485172" cy="474419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464265" y="957913"/>
              <a:ext cx="485172" cy="474420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949437" y="957913"/>
              <a:ext cx="485172" cy="474420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464265" y="1416465"/>
              <a:ext cx="485172" cy="474419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949437" y="1416465"/>
              <a:ext cx="485172" cy="474419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" name="Прямоугольник 1">
            <a:extLst>
              <a:ext uri="{FF2B5EF4-FFF2-40B4-BE49-F238E27FC236}"/>
            </a:extLst>
          </p:cNvPr>
          <p:cNvSpPr/>
          <p:nvPr/>
        </p:nvSpPr>
        <p:spPr>
          <a:xfrm>
            <a:off x="1116013" y="301625"/>
            <a:ext cx="8027987" cy="3000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defTabSz="685800" eaLnBrk="0" hangingPunct="0"/>
            <a:r>
              <a:rPr lang="ru-RU" altLang="ru-RU" sz="130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Министерство финансов Республики Казахстан</a:t>
            </a:r>
            <a:endParaRPr lang="ru-RU" sz="130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286000" y="676275"/>
            <a:ext cx="4572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4400"/>
            <a:r>
              <a:rPr lang="ru-RU" sz="36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Запросом ценовых предложений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-2" y="0"/>
          <a:ext cx="9144001" cy="5143500"/>
        </p:xfrm>
        <a:graphic>
          <a:graphicData uri="http://schemas.openxmlformats.org/drawingml/2006/table">
            <a:tbl>
              <a:tblPr/>
              <a:tblGrid>
                <a:gridCol w="687915"/>
                <a:gridCol w="2635250"/>
                <a:gridCol w="2635250"/>
                <a:gridCol w="3185586"/>
              </a:tblGrid>
              <a:tr h="5143500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>
                          <a:latin typeface="Calibri"/>
                          <a:ea typeface="Times New Roman"/>
                          <a:cs typeface="Times New Roman"/>
                        </a:rPr>
                        <a:t>5</a:t>
                      </a:r>
                      <a:r>
                        <a:rPr lang="ru-RU" sz="2800" dirty="0" smtClean="0">
                          <a:latin typeface="Calibri"/>
                          <a:ea typeface="Times New Roman"/>
                          <a:cs typeface="Times New Roman"/>
                        </a:rPr>
                        <a:t>.</a:t>
                      </a:r>
                      <a:endParaRPr lang="ru-RU" sz="2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Прием ценовых предложений от потенциальных поставщиков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kern="1200" dirty="0" smtClean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Не менее 5 рабочих дней</a:t>
                      </a:r>
                      <a:endParaRPr lang="ru-RU" sz="2800" b="0" kern="12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ru-RU" sz="2800" b="1" kern="1200" dirty="0" smtClean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Не менее 2 рабочих дней</a:t>
                      </a:r>
                    </a:p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u="sng" dirty="0" smtClean="0">
                          <a:solidFill>
                            <a:srgbClr val="2182BD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Пункт  411 Правил</a:t>
                      </a:r>
                    </a:p>
                    <a:p>
                      <a:pPr marL="0" algn="ctr" defTabSz="685800" rtl="0" eaLnBrk="1" latinLnBrk="0" hangingPunct="1"/>
                      <a:endParaRPr lang="ru-RU" sz="2800" b="1" kern="1200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4400"/>
            <a:endParaRPr lang="ru-RU" sz="3200" b="1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ctr" defTabSz="914400"/>
            <a:endParaRPr lang="ru-RU" sz="3200" b="1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ctr" defTabSz="914400"/>
            <a:endParaRPr lang="ru-RU" sz="3200" b="1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ctr" defTabSz="914400"/>
            <a:r>
              <a:rPr lang="ru-RU" sz="32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Сроки рассмотрения заявок единым организаторам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" y="1"/>
          <a:ext cx="9143999" cy="5151813"/>
        </p:xfrm>
        <a:graphic>
          <a:graphicData uri="http://schemas.openxmlformats.org/drawingml/2006/table">
            <a:tbl>
              <a:tblPr/>
              <a:tblGrid>
                <a:gridCol w="687915"/>
                <a:gridCol w="2635249"/>
                <a:gridCol w="2635249"/>
                <a:gridCol w="3185586"/>
              </a:tblGrid>
              <a:tr h="730696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Calibri"/>
                          <a:ea typeface="Times New Roman"/>
                          <a:cs typeface="Times New Roman"/>
                        </a:rPr>
                        <a:t>№ </a:t>
                      </a:r>
                      <a:r>
                        <a:rPr lang="ru-RU" sz="1600" b="1" dirty="0" err="1">
                          <a:latin typeface="Calibri"/>
                          <a:ea typeface="Times New Roman"/>
                          <a:cs typeface="Times New Roman"/>
                        </a:rPr>
                        <a:t>п</a:t>
                      </a:r>
                      <a:r>
                        <a:rPr lang="ru-RU" sz="1600" b="1" dirty="0">
                          <a:latin typeface="Calibri"/>
                          <a:ea typeface="Times New Roman"/>
                          <a:cs typeface="Times New Roman"/>
                        </a:rPr>
                        <a:t>/</a:t>
                      </a:r>
                      <a:r>
                        <a:rPr lang="ru-RU" sz="1600" b="1" dirty="0" err="1">
                          <a:latin typeface="Calibri"/>
                          <a:ea typeface="Times New Roman"/>
                          <a:cs typeface="Times New Roman"/>
                        </a:rPr>
                        <a:t>п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Calibri"/>
                          <a:ea typeface="Times New Roman"/>
                          <a:cs typeface="Times New Roman"/>
                        </a:rPr>
                        <a:t>Наименование мероприятия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Calibri"/>
                          <a:ea typeface="Times New Roman"/>
                          <a:cs typeface="Times New Roman"/>
                        </a:rPr>
                        <a:t>Срок по действующим Правилам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>
                          <a:latin typeface="Calibri"/>
                          <a:ea typeface="Times New Roman"/>
                          <a:cs typeface="Times New Roman"/>
                        </a:rPr>
                        <a:t>Срок с 01 января 2025 года по новым Правилам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1487"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1.</a:t>
                      </a: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400" dirty="0" smtClean="0">
                          <a:latin typeface="Calibri"/>
                          <a:ea typeface="Times New Roman"/>
                          <a:cs typeface="Times New Roman"/>
                        </a:rPr>
                        <a:t>Направления заявки единому организатору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400" dirty="0" smtClean="0">
                          <a:latin typeface="Calibri"/>
                          <a:ea typeface="Times New Roman"/>
                          <a:cs typeface="Times New Roman"/>
                        </a:rPr>
                        <a:t>Отсутствует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4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42. </a:t>
                      </a:r>
                      <a:r>
                        <a:rPr lang="ru-RU" sz="1400" b="1" i="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Заказчик в течение пяти рабочих дней</a:t>
                      </a:r>
                      <a:r>
                        <a:rPr lang="ru-RU" sz="14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со дня принятия решения об осуществлении централизованных государственных закупок </a:t>
                      </a:r>
                      <a:r>
                        <a:rPr lang="ru-RU" sz="1400" b="1" i="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направляет посредством </a:t>
                      </a:r>
                      <a:r>
                        <a:rPr lang="ru-RU" sz="1400" b="1" i="0" kern="1200" dirty="0" err="1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веб-портала</a:t>
                      </a:r>
                      <a:r>
                        <a:rPr lang="ru-RU" sz="1400" b="1" i="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единому организатору</a:t>
                      </a:r>
                      <a:r>
                        <a:rPr lang="ru-RU" sz="14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заявку на проведение государственных закупок, содержащую сведения и документы, предусмотренные Параграфом 2 Главы 8 настоящих Правил.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1317"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2.</a:t>
                      </a: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600" dirty="0" smtClean="0">
                          <a:latin typeface="Calibri"/>
                          <a:ea typeface="Times New Roman"/>
                          <a:cs typeface="Times New Roman"/>
                        </a:rPr>
                        <a:t>Рассмотрение заявки от Заказчика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600" dirty="0" smtClean="0">
                          <a:latin typeface="+mn-lt"/>
                          <a:ea typeface="Times New Roman"/>
                          <a:cs typeface="Times New Roman"/>
                        </a:rPr>
                        <a:t>Отсутствует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35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43. </a:t>
                      </a:r>
                      <a:r>
                        <a:rPr lang="ru-RU" sz="1350" b="1" i="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Единый организатор в течение пяти рабочих дней </a:t>
                      </a:r>
                      <a:r>
                        <a:rPr lang="ru-RU" sz="135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со дня поступления от заказчика заявки на проведение государственных закупок рассматривает ее на предмет соответствия требованиям </a:t>
                      </a:r>
                      <a:r>
                        <a:rPr lang="ru-RU" sz="135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2"/>
                        </a:rPr>
                        <a:t>Закона</a:t>
                      </a:r>
                      <a:r>
                        <a:rPr lang="ru-RU" sz="135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 настоящих Правил иных норм законодательства Республики Казахстан, с принятием одного из следующих решений: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" y="0"/>
          <a:ext cx="9143999" cy="5143499"/>
        </p:xfrm>
        <a:graphic>
          <a:graphicData uri="http://schemas.openxmlformats.org/drawingml/2006/table">
            <a:tbl>
              <a:tblPr/>
              <a:tblGrid>
                <a:gridCol w="687915"/>
                <a:gridCol w="2635249"/>
                <a:gridCol w="2635249"/>
                <a:gridCol w="3185586"/>
              </a:tblGrid>
              <a:tr h="833294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Calibri"/>
                          <a:ea typeface="Times New Roman"/>
                          <a:cs typeface="Times New Roman"/>
                        </a:rPr>
                        <a:t>№ </a:t>
                      </a:r>
                      <a:r>
                        <a:rPr lang="ru-RU" sz="1600" b="1" dirty="0" err="1">
                          <a:latin typeface="Calibri"/>
                          <a:ea typeface="Times New Roman"/>
                          <a:cs typeface="Times New Roman"/>
                        </a:rPr>
                        <a:t>п</a:t>
                      </a:r>
                      <a:r>
                        <a:rPr lang="ru-RU" sz="1600" b="1" dirty="0">
                          <a:latin typeface="Calibri"/>
                          <a:ea typeface="Times New Roman"/>
                          <a:cs typeface="Times New Roman"/>
                        </a:rPr>
                        <a:t>/</a:t>
                      </a:r>
                      <a:r>
                        <a:rPr lang="ru-RU" sz="1600" b="1" dirty="0" err="1">
                          <a:latin typeface="Calibri"/>
                          <a:ea typeface="Times New Roman"/>
                          <a:cs typeface="Times New Roman"/>
                        </a:rPr>
                        <a:t>п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Calibri"/>
                          <a:ea typeface="Times New Roman"/>
                          <a:cs typeface="Times New Roman"/>
                        </a:rPr>
                        <a:t>Наименование мероприятия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Calibri"/>
                          <a:ea typeface="Times New Roman"/>
                          <a:cs typeface="Times New Roman"/>
                        </a:rPr>
                        <a:t>Срок по действующим Правилам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>
                          <a:latin typeface="Calibri"/>
                          <a:ea typeface="Times New Roman"/>
                          <a:cs typeface="Times New Roman"/>
                        </a:rPr>
                        <a:t>Срок с 01 января 2025 года по новым Правилам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10205"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1.</a:t>
                      </a: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400" dirty="0" smtClean="0">
                          <a:latin typeface="Calibri"/>
                          <a:ea typeface="Times New Roman"/>
                          <a:cs typeface="Times New Roman"/>
                        </a:rPr>
                        <a:t>Устранения</a:t>
                      </a:r>
                      <a:r>
                        <a:rPr lang="ru-RU" sz="1400" baseline="0" dirty="0" smtClean="0">
                          <a:latin typeface="Calibri"/>
                          <a:ea typeface="Times New Roman"/>
                          <a:cs typeface="Times New Roman"/>
                        </a:rPr>
                        <a:t> замечаний в конкурсной документации.</a:t>
                      </a:r>
                    </a:p>
                    <a:p>
                      <a:pPr algn="just"/>
                      <a:endParaRPr lang="ru-RU" sz="1400" baseline="0" dirty="0" smtClean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/>
                      <a:endParaRPr lang="ru-RU" sz="1400" baseline="0" dirty="0" smtClean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/>
                      <a:endParaRPr lang="ru-RU" sz="1400" baseline="0" dirty="0" smtClean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/>
                      <a:r>
                        <a:rPr lang="ru-RU" sz="1400" baseline="0" dirty="0" smtClean="0">
                          <a:latin typeface="Calibri"/>
                          <a:ea typeface="Times New Roman"/>
                          <a:cs typeface="Times New Roman"/>
                        </a:rPr>
                        <a:t>Повторное рассмотрение конкурсной заявки Единым организатором 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400" dirty="0" smtClean="0">
                          <a:latin typeface="Calibri"/>
                          <a:ea typeface="Times New Roman"/>
                          <a:cs typeface="Times New Roman"/>
                        </a:rPr>
                        <a:t>Отсутствует</a:t>
                      </a:r>
                    </a:p>
                    <a:p>
                      <a:pPr algn="just"/>
                      <a:endParaRPr lang="ru-RU" sz="1400" dirty="0" smtClean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/>
                      <a:endParaRPr lang="ru-RU" sz="1400" dirty="0" smtClean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/>
                      <a:endParaRPr lang="ru-RU" sz="1400" dirty="0" smtClean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/>
                      <a:endParaRPr lang="ru-RU" sz="1400" dirty="0" smtClean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/>
                      <a:r>
                        <a:rPr lang="ru-RU" sz="1400" dirty="0" smtClean="0">
                          <a:latin typeface="+mn-lt"/>
                          <a:ea typeface="Times New Roman"/>
                          <a:cs typeface="Times New Roman"/>
                        </a:rPr>
                        <a:t>Отсутствует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35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44. В случае, принятия единым организатором решения, предусмотренного подпунктом 1) пункта 43 настоящих Правил </a:t>
                      </a:r>
                      <a:r>
                        <a:rPr lang="ru-RU" sz="1350" b="1" i="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заказчик в течение трех рабочих дней</a:t>
                      </a:r>
                      <a:r>
                        <a:rPr lang="ru-RU" sz="135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устраняет указанные несоответствия и </a:t>
                      </a:r>
                      <a:r>
                        <a:rPr lang="ru-RU" sz="1350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повторно направляет единому организатору заявку </a:t>
                      </a:r>
                      <a:r>
                        <a:rPr lang="ru-RU" sz="135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 проведение централизованных закупок, за исключением случаев, когда причиной отклонения единым организатором заявки являются условия, не позволяющие осуществить данную государственную закупку в соответствии с законодательством Республики Казахстан. </a:t>
                      </a:r>
                    </a:p>
                    <a:p>
                      <a:pPr algn="just"/>
                      <a:endParaRPr lang="ru-RU" sz="1350" b="0" i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just"/>
                      <a:r>
                        <a:rPr lang="ru-RU" sz="135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При этом единый организатор рассматривает </a:t>
                      </a:r>
                      <a:r>
                        <a:rPr lang="ru-RU" sz="1350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повторно</a:t>
                      </a:r>
                      <a:r>
                        <a:rPr lang="ru-RU" sz="135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направленную заявку заказчика </a:t>
                      </a:r>
                      <a:r>
                        <a:rPr lang="ru-RU" sz="1350" b="1" i="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в течение пяти рабочих дней.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" y="0"/>
          <a:ext cx="9143999" cy="5143499"/>
        </p:xfrm>
        <a:graphic>
          <a:graphicData uri="http://schemas.openxmlformats.org/drawingml/2006/table">
            <a:tbl>
              <a:tblPr/>
              <a:tblGrid>
                <a:gridCol w="687915"/>
                <a:gridCol w="2635249"/>
                <a:gridCol w="2635249"/>
                <a:gridCol w="3185586"/>
              </a:tblGrid>
              <a:tr h="833294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Calibri"/>
                          <a:ea typeface="Times New Roman"/>
                          <a:cs typeface="Times New Roman"/>
                        </a:rPr>
                        <a:t>№ </a:t>
                      </a:r>
                      <a:r>
                        <a:rPr lang="ru-RU" sz="1600" b="1" dirty="0" err="1">
                          <a:latin typeface="Calibri"/>
                          <a:ea typeface="Times New Roman"/>
                          <a:cs typeface="Times New Roman"/>
                        </a:rPr>
                        <a:t>п</a:t>
                      </a:r>
                      <a:r>
                        <a:rPr lang="ru-RU" sz="1600" b="1" dirty="0">
                          <a:latin typeface="Calibri"/>
                          <a:ea typeface="Times New Roman"/>
                          <a:cs typeface="Times New Roman"/>
                        </a:rPr>
                        <a:t>/</a:t>
                      </a:r>
                      <a:r>
                        <a:rPr lang="ru-RU" sz="1600" b="1" dirty="0" err="1">
                          <a:latin typeface="Calibri"/>
                          <a:ea typeface="Times New Roman"/>
                          <a:cs typeface="Times New Roman"/>
                        </a:rPr>
                        <a:t>п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Calibri"/>
                          <a:ea typeface="Times New Roman"/>
                          <a:cs typeface="Times New Roman"/>
                        </a:rPr>
                        <a:t>Наименование мероприятия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Calibri"/>
                          <a:ea typeface="Times New Roman"/>
                          <a:cs typeface="Times New Roman"/>
                        </a:rPr>
                        <a:t>Срок по действующим Правилам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>
                          <a:latin typeface="Calibri"/>
                          <a:ea typeface="Times New Roman"/>
                          <a:cs typeface="Times New Roman"/>
                        </a:rPr>
                        <a:t>Срок с 01 января 2025 года по новым Правилам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10205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1.</a:t>
                      </a: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5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Размещение объявления после приведения в соответствие конкурсной заявки Заказчиком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+mn-lt"/>
                          <a:ea typeface="Times New Roman"/>
                          <a:cs typeface="Times New Roman"/>
                        </a:rPr>
                        <a:t>Отсутствует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5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45. В случае, принятия единым организатором решения, предусмотренного подпунктом 2) пункта 43 настоящих Правил, единый организатор </a:t>
                      </a:r>
                      <a:r>
                        <a:rPr lang="ru-RU" sz="1350" b="1" i="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в течение пяти рабочих дней</a:t>
                      </a:r>
                      <a:r>
                        <a:rPr lang="ru-RU" sz="135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принимает решение, предусмотренное </a:t>
                      </a:r>
                      <a:r>
                        <a:rPr lang="ru-RU" sz="135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2"/>
                        </a:rPr>
                        <a:t>пунктом 115</a:t>
                      </a:r>
                      <a:r>
                        <a:rPr lang="ru-RU" sz="135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настоящих Правил.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" y="0"/>
            <a:ext cx="91440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4000" dirty="0" smtClean="0">
              <a:latin typeface="Calibri" pitchFamily="34" charset="0"/>
            </a:endParaRPr>
          </a:p>
          <a:p>
            <a:pPr algn="ctr"/>
            <a:endParaRPr lang="ru-RU" sz="4000" dirty="0" smtClean="0">
              <a:latin typeface="Calibri" pitchFamily="34" charset="0"/>
            </a:endParaRPr>
          </a:p>
          <a:p>
            <a:pPr algn="ctr"/>
            <a:endParaRPr lang="ru-RU" sz="4000" dirty="0" smtClean="0">
              <a:latin typeface="Calibri" pitchFamily="34" charset="0"/>
            </a:endParaRPr>
          </a:p>
          <a:p>
            <a:pPr algn="ctr"/>
            <a:r>
              <a:rPr lang="ru-RU" sz="4000" b="1" i="1" dirty="0" smtClean="0">
                <a:solidFill>
                  <a:srgbClr val="FF0000"/>
                </a:solidFill>
                <a:latin typeface="Calibri" pitchFamily="34" charset="0"/>
              </a:rPr>
              <a:t>Сроки по конкурсу и конкурсу с предварительным квалификационным требованиям</a:t>
            </a:r>
            <a:endParaRPr lang="ru-RU" sz="40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0" y="0"/>
          <a:ext cx="9143999" cy="5143500"/>
        </p:xfrm>
        <a:graphic>
          <a:graphicData uri="http://schemas.openxmlformats.org/drawingml/2006/table">
            <a:tbl>
              <a:tblPr/>
              <a:tblGrid>
                <a:gridCol w="687915"/>
                <a:gridCol w="2635249"/>
                <a:gridCol w="2635249"/>
                <a:gridCol w="3185586"/>
              </a:tblGrid>
              <a:tr h="556846">
                <a:tc>
                  <a:txBody>
                    <a:bodyPr/>
                    <a:lstStyle/>
                    <a:p>
                      <a:r>
                        <a:rPr lang="ru-RU" sz="1400" b="1" dirty="0">
                          <a:latin typeface="Calibri"/>
                          <a:ea typeface="Times New Roman"/>
                          <a:cs typeface="Times New Roman"/>
                        </a:rPr>
                        <a:t>№ </a:t>
                      </a:r>
                      <a:r>
                        <a:rPr lang="ru-RU" sz="1400" b="1" dirty="0" err="1">
                          <a:latin typeface="Calibri"/>
                          <a:ea typeface="Times New Roman"/>
                          <a:cs typeface="Times New Roman"/>
                        </a:rPr>
                        <a:t>п</a:t>
                      </a:r>
                      <a:r>
                        <a:rPr lang="ru-RU" sz="1400" b="1" dirty="0">
                          <a:latin typeface="Calibri"/>
                          <a:ea typeface="Times New Roman"/>
                          <a:cs typeface="Times New Roman"/>
                        </a:rPr>
                        <a:t>/</a:t>
                      </a:r>
                      <a:r>
                        <a:rPr lang="ru-RU" sz="1400" b="1" dirty="0" err="1">
                          <a:latin typeface="Calibri"/>
                          <a:ea typeface="Times New Roman"/>
                          <a:cs typeface="Times New Roman"/>
                        </a:rPr>
                        <a:t>п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92" marR="57892" marT="28946" marB="28946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>
                          <a:latin typeface="Calibri"/>
                          <a:ea typeface="Times New Roman"/>
                          <a:cs typeface="Times New Roman"/>
                        </a:rPr>
                        <a:t>Наименование мероприятия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92" marR="57892" marT="28946" marB="28946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Calibri"/>
                          <a:ea typeface="Times New Roman"/>
                          <a:cs typeface="Times New Roman"/>
                        </a:rPr>
                        <a:t>Сроки до 1 января 2025 года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92" marR="57892" marT="28946" marB="28946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Calibri"/>
                          <a:ea typeface="Times New Roman"/>
                          <a:cs typeface="Times New Roman"/>
                        </a:rPr>
                        <a:t>Сроки </a:t>
                      </a:r>
                      <a:r>
                        <a:rPr lang="ru-RU" sz="1400" b="1" dirty="0">
                          <a:latin typeface="Calibri"/>
                          <a:ea typeface="Times New Roman"/>
                          <a:cs typeface="Times New Roman"/>
                        </a:rPr>
                        <a:t>с 01 января 2025 </a:t>
                      </a:r>
                      <a:r>
                        <a:rPr lang="ru-RU" sz="1400" b="1" dirty="0" smtClean="0">
                          <a:latin typeface="Calibri"/>
                          <a:ea typeface="Times New Roman"/>
                          <a:cs typeface="Times New Roman"/>
                        </a:rPr>
                        <a:t>года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92" marR="57892" marT="28946" marB="28946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86654">
                <a:tc>
                  <a:txBody>
                    <a:bodyPr/>
                    <a:lstStyle/>
                    <a:p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1.</a:t>
                      </a:r>
                    </a:p>
                  </a:txBody>
                  <a:tcPr marL="57892" marR="57892" marT="28946" marB="28946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Срок окончательной даты представления потенциальными поставщиками заявок на участие в </a:t>
                      </a:r>
                      <a:r>
                        <a:rPr lang="ru-RU" sz="1400" b="1" u="sng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конкурсе</a:t>
                      </a:r>
                    </a:p>
                  </a:txBody>
                  <a:tcPr marL="57892" marR="57892" marT="28946" marB="28946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400" b="1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Не менее пятнадцати календарных дней</a:t>
                      </a:r>
                      <a:r>
                        <a:rPr lang="ru-RU" sz="1400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со дня размещения протокола предварительного обсуждения проекта конкурсной документации и текста утвержденной конкурсной документации</a:t>
                      </a:r>
                    </a:p>
                  </a:txBody>
                  <a:tcPr marL="57892" marR="57892" marT="28946" marB="28946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400" b="1" u="sng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Не менее пяти рабочих дней </a:t>
                      </a:r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со дня размещения протокола предварительного обсуждения проекта конкурсной документации и текста утвержденной конкурсной документации</a:t>
                      </a:r>
                      <a:r>
                        <a:rPr lang="ru-RU" sz="1400" dirty="0" smtClean="0">
                          <a:latin typeface="Calibri"/>
                          <a:ea typeface="Times New Roman"/>
                          <a:cs typeface="Times New Roman"/>
                        </a:rPr>
                        <a:t>.</a:t>
                      </a:r>
                    </a:p>
                    <a:p>
                      <a:pPr algn="just"/>
                      <a:r>
                        <a:rPr lang="ru-RU" sz="1400" b="1" u="sng" dirty="0" smtClean="0">
                          <a:solidFill>
                            <a:srgbClr val="2182BD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Пункт 164 Правил</a:t>
                      </a:r>
                    </a:p>
                    <a:p>
                      <a:pPr algn="just"/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/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При осуществлении государственных закупок способом конкурса с использованием </a:t>
                      </a:r>
                      <a:r>
                        <a:rPr lang="ru-RU" sz="1400" b="1" dirty="0" err="1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рейтингово-балльной</a:t>
                      </a:r>
                      <a:r>
                        <a:rPr lang="ru-RU" sz="1400" b="1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системы</a:t>
                      </a:r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 срок окончательной даты представления потенциальными поставщиками заявок на участие в конкурсе составляет </a:t>
                      </a:r>
                      <a:r>
                        <a:rPr lang="ru-RU" sz="1400" b="1" u="sng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не менее трех рабочих дней</a:t>
                      </a:r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 со дня размещения протокола предварительного обсуждения проекта конкурсной документации и текста утвержденной конкурсной документации</a:t>
                      </a:r>
                      <a:r>
                        <a:rPr lang="ru-RU" sz="1400" dirty="0" smtClean="0">
                          <a:latin typeface="Calibri"/>
                          <a:ea typeface="Times New Roman"/>
                          <a:cs typeface="Times New Roman"/>
                        </a:rPr>
                        <a:t>.</a:t>
                      </a:r>
                    </a:p>
                    <a:p>
                      <a:pPr marL="0" marR="0" indent="0" algn="just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u="sng" dirty="0" smtClean="0">
                          <a:solidFill>
                            <a:srgbClr val="2182BD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Пункт 164 Правил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92" marR="57892" marT="28946" marB="28946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-1" y="563880"/>
          <a:ext cx="9144001" cy="4579620"/>
        </p:xfrm>
        <a:graphic>
          <a:graphicData uri="http://schemas.openxmlformats.org/drawingml/2006/table">
            <a:tbl>
              <a:tblPr/>
              <a:tblGrid>
                <a:gridCol w="687915"/>
                <a:gridCol w="2635250"/>
                <a:gridCol w="2635250"/>
                <a:gridCol w="3185586"/>
              </a:tblGrid>
              <a:tr h="2764624"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2.</a:t>
                      </a: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Срок окончательной даты представления потенциальными поставщиками заявок на участие в </a:t>
                      </a:r>
                      <a:r>
                        <a:rPr lang="ru-RU" sz="1600" b="1" dirty="0">
                          <a:latin typeface="Calibri"/>
                          <a:ea typeface="Times New Roman"/>
                          <a:cs typeface="Times New Roman"/>
                        </a:rPr>
                        <a:t>конкурсе, </a:t>
                      </a:r>
                      <a:r>
                        <a:rPr lang="ru-RU" sz="1600" b="1" u="sng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если предварительное обсуждение не осуществляется</a:t>
                      </a: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Не менее пятнадцати календарных дней </a:t>
                      </a:r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со дня размещения текста объявления об осуществлении государственных закупок способом конкурса</a:t>
                      </a: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600" b="1" kern="1200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Не менее пяти рабочих дней </a:t>
                      </a:r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со дня размещения текста объявления об осуществлении государственных закупок </a:t>
                      </a:r>
                      <a:r>
                        <a:rPr lang="ru-RU" sz="1600" dirty="0" smtClean="0">
                          <a:latin typeface="Calibri"/>
                          <a:ea typeface="Times New Roman"/>
                          <a:cs typeface="Times New Roman"/>
                        </a:rPr>
                        <a:t>способом конкурса</a:t>
                      </a:r>
                    </a:p>
                    <a:p>
                      <a:pPr marL="0" marR="0" indent="0" algn="just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sng" dirty="0" smtClean="0">
                          <a:solidFill>
                            <a:srgbClr val="2182BD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Пункт 166 Правил</a:t>
                      </a:r>
                    </a:p>
                    <a:p>
                      <a:pPr algn="just"/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4996">
                <a:tc>
                  <a:txBody>
                    <a:bodyPr/>
                    <a:lstStyle/>
                    <a:p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3.</a:t>
                      </a: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В случае осуществления </a:t>
                      </a: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повторных</a:t>
                      </a:r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 государственных закупок </a:t>
                      </a:r>
                      <a:r>
                        <a:rPr lang="ru-RU" sz="1600" b="1" u="sng" dirty="0">
                          <a:latin typeface="Calibri"/>
                          <a:ea typeface="Times New Roman"/>
                          <a:cs typeface="Times New Roman"/>
                        </a:rPr>
                        <a:t>без внесения изменений в КД</a:t>
                      </a: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Не менее пяти рабочих дней </a:t>
                      </a:r>
                      <a:endParaRPr lang="ru-RU" sz="1600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 defTabSz="685800" rtl="0" eaLnBrk="1" latinLnBrk="0" hangingPunct="1"/>
                      <a:r>
                        <a:rPr lang="ru-RU" sz="1600" b="1" kern="1200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Не менее трех рабочих дней </a:t>
                      </a:r>
                      <a:endParaRPr lang="ru-RU" sz="1600" b="1" kern="1200" dirty="0" smtClean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0" marR="0" indent="0" algn="just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sng" dirty="0" smtClean="0">
                          <a:solidFill>
                            <a:srgbClr val="2182BD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Пункт 167 Правил</a:t>
                      </a:r>
                    </a:p>
                    <a:p>
                      <a:pPr marL="0" algn="just" defTabSz="685800" rtl="0" eaLnBrk="1" latinLnBrk="0" hangingPunct="1"/>
                      <a:endParaRPr lang="ru-RU" sz="1600" b="1" kern="1200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0" y="0"/>
          <a:ext cx="9143999" cy="556846"/>
        </p:xfrm>
        <a:graphic>
          <a:graphicData uri="http://schemas.openxmlformats.org/drawingml/2006/table">
            <a:tbl>
              <a:tblPr/>
              <a:tblGrid>
                <a:gridCol w="687915"/>
                <a:gridCol w="2635249"/>
                <a:gridCol w="2635249"/>
                <a:gridCol w="3185586"/>
              </a:tblGrid>
              <a:tr h="556846">
                <a:tc>
                  <a:txBody>
                    <a:bodyPr/>
                    <a:lstStyle/>
                    <a:p>
                      <a:r>
                        <a:rPr lang="ru-RU" sz="1400" b="1" dirty="0">
                          <a:latin typeface="Calibri"/>
                          <a:ea typeface="Times New Roman"/>
                          <a:cs typeface="Times New Roman"/>
                        </a:rPr>
                        <a:t>№ </a:t>
                      </a:r>
                      <a:r>
                        <a:rPr lang="ru-RU" sz="1400" b="1" dirty="0" err="1">
                          <a:latin typeface="Calibri"/>
                          <a:ea typeface="Times New Roman"/>
                          <a:cs typeface="Times New Roman"/>
                        </a:rPr>
                        <a:t>п</a:t>
                      </a:r>
                      <a:r>
                        <a:rPr lang="ru-RU" sz="1400" b="1" dirty="0">
                          <a:latin typeface="Calibri"/>
                          <a:ea typeface="Times New Roman"/>
                          <a:cs typeface="Times New Roman"/>
                        </a:rPr>
                        <a:t>/</a:t>
                      </a:r>
                      <a:r>
                        <a:rPr lang="ru-RU" sz="1400" b="1" dirty="0" err="1">
                          <a:latin typeface="Calibri"/>
                          <a:ea typeface="Times New Roman"/>
                          <a:cs typeface="Times New Roman"/>
                        </a:rPr>
                        <a:t>п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92" marR="57892" marT="28946" marB="28946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>
                          <a:latin typeface="Calibri"/>
                          <a:ea typeface="Times New Roman"/>
                          <a:cs typeface="Times New Roman"/>
                        </a:rPr>
                        <a:t>Наименование мероприятия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92" marR="57892" marT="28946" marB="28946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+mn-lt"/>
                          <a:ea typeface="Times New Roman"/>
                          <a:cs typeface="Times New Roman"/>
                        </a:rPr>
                        <a:t>Сроки до 1 января 2025 года</a:t>
                      </a:r>
                      <a:endParaRPr lang="ru-RU" sz="14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7892" marR="57892" marT="28946" marB="28946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Calibri"/>
                          <a:ea typeface="Times New Roman"/>
                          <a:cs typeface="Times New Roman"/>
                        </a:rPr>
                        <a:t>Сроки </a:t>
                      </a:r>
                      <a:r>
                        <a:rPr lang="ru-RU" sz="1400" b="1" dirty="0">
                          <a:latin typeface="Calibri"/>
                          <a:ea typeface="Times New Roman"/>
                          <a:cs typeface="Times New Roman"/>
                        </a:rPr>
                        <a:t>с 01 января 2025 </a:t>
                      </a:r>
                      <a:r>
                        <a:rPr lang="ru-RU" sz="1400" b="1" dirty="0" smtClean="0">
                          <a:latin typeface="Calibri"/>
                          <a:ea typeface="Times New Roman"/>
                          <a:cs typeface="Times New Roman"/>
                        </a:rPr>
                        <a:t>года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92" marR="57892" marT="28946" marB="28946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-2" y="0"/>
          <a:ext cx="9144001" cy="5143500"/>
        </p:xfrm>
        <a:graphic>
          <a:graphicData uri="http://schemas.openxmlformats.org/drawingml/2006/table">
            <a:tbl>
              <a:tblPr/>
              <a:tblGrid>
                <a:gridCol w="687915"/>
                <a:gridCol w="2635250"/>
                <a:gridCol w="2635250"/>
                <a:gridCol w="3185586"/>
              </a:tblGrid>
              <a:tr h="1755714">
                <a:tc>
                  <a:txBody>
                    <a:bodyPr/>
                    <a:lstStyle/>
                    <a:p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4.</a:t>
                      </a: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В случае осуществления повторных государственных закупок </a:t>
                      </a:r>
                      <a:r>
                        <a:rPr lang="ru-RU" sz="1600" b="1" u="sng" kern="1200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с внесением изменений в КД</a:t>
                      </a: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600" b="1" kern="1200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Не менее 15 календарных дней </a:t>
                      </a: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600" b="1" kern="1200" dirty="0" smtClean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Не </a:t>
                      </a:r>
                      <a:r>
                        <a:rPr lang="ru-RU" sz="1600" b="1" kern="1200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менее пяти рабочих </a:t>
                      </a:r>
                      <a:r>
                        <a:rPr lang="ru-RU" sz="1600" b="1" kern="1200" dirty="0" smtClean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дней</a:t>
                      </a:r>
                    </a:p>
                    <a:p>
                      <a:pPr marL="0" marR="0" indent="0" algn="just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sng" dirty="0" smtClean="0">
                          <a:solidFill>
                            <a:srgbClr val="2182BD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Пункт 168 Правил</a:t>
                      </a:r>
                    </a:p>
                    <a:p>
                      <a:pPr algn="just"/>
                      <a:endParaRPr lang="ru-RU" sz="1600" b="1" kern="1200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87786">
                <a:tc>
                  <a:txBody>
                    <a:bodyPr/>
                    <a:lstStyle/>
                    <a:p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5.</a:t>
                      </a: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u="sng" kern="1200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Замечания к проекту конкурсной документации</a:t>
                      </a: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, а также запросы о разъяснении положений конкурсной документации в рамках предварительного обсуждения проекта КД</a:t>
                      </a: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600" b="1" u="sng" kern="1200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Не позднее пяти рабочих </a:t>
                      </a: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дней со дня размещения объявления об осуществлении государственных закупок.</a:t>
                      </a: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u="sng" kern="1200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Не позднее двух рабочих дней </a:t>
                      </a: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со дня размещения объявления об осуществлении государственных закупок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.</a:t>
                      </a: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sng" dirty="0" smtClean="0">
                          <a:solidFill>
                            <a:srgbClr val="2182BD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Пункт 170 Правил</a:t>
                      </a:r>
                    </a:p>
                    <a:p>
                      <a:endParaRPr lang="ru-RU" sz="1600" kern="1200" dirty="0" smtClean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endParaRPr lang="ru-RU" sz="1600" kern="12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-2" y="1"/>
          <a:ext cx="9144001" cy="5143498"/>
        </p:xfrm>
        <a:graphic>
          <a:graphicData uri="http://schemas.openxmlformats.org/drawingml/2006/table">
            <a:tbl>
              <a:tblPr/>
              <a:tblGrid>
                <a:gridCol w="687915"/>
                <a:gridCol w="2635250"/>
                <a:gridCol w="2635250"/>
                <a:gridCol w="3185586"/>
              </a:tblGrid>
              <a:tr h="2587528"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6.</a:t>
                      </a: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600" b="1" u="sng" kern="1200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Срок на ответы Заказчиком </a:t>
                      </a:r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в рамках предварительного обсуждения</a:t>
                      </a: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В течение пяти рабочих дней</a:t>
                      </a:r>
                      <a:r>
                        <a:rPr lang="ru-RU" sz="1600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со дня истечения срока предварительного обсуждения конкурсной документации</a:t>
                      </a: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В течение двух рабочих дней</a:t>
                      </a:r>
                      <a:r>
                        <a:rPr lang="ru-RU" sz="1600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со дня истечения срока предварительного обсуждения </a:t>
                      </a:r>
                      <a:r>
                        <a:rPr lang="ru-RU" sz="1600" dirty="0" smtClean="0">
                          <a:latin typeface="Calibri"/>
                          <a:ea typeface="Times New Roman"/>
                          <a:cs typeface="Times New Roman"/>
                        </a:rPr>
                        <a:t>конкурсной документации</a:t>
                      </a:r>
                    </a:p>
                    <a:p>
                      <a:pPr algn="just"/>
                      <a:endParaRPr lang="ru-RU" sz="1600" dirty="0" smtClean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0" marR="0" indent="0" algn="just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sng" dirty="0" smtClean="0">
                          <a:solidFill>
                            <a:srgbClr val="2182BD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Пункт 172 Правил</a:t>
                      </a:r>
                    </a:p>
                    <a:p>
                      <a:pPr algn="just"/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1990">
                <a:tc>
                  <a:txBody>
                    <a:bodyPr/>
                    <a:lstStyle/>
                    <a:p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7.</a:t>
                      </a: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dirty="0">
                          <a:latin typeface="Calibri"/>
                          <a:ea typeface="Times New Roman"/>
                          <a:cs typeface="Times New Roman"/>
                        </a:rPr>
                        <a:t>Срок рассмотрения заявок</a:t>
                      </a: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dirty="0">
                          <a:latin typeface="Calibri"/>
                          <a:ea typeface="Times New Roman"/>
                          <a:cs typeface="Times New Roman"/>
                        </a:rPr>
                        <a:t>10 рабочих дней 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3 рабочих дня </a:t>
                      </a:r>
                      <a:endParaRPr lang="ru-RU" sz="1600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1990">
                <a:tc>
                  <a:txBody>
                    <a:bodyPr/>
                    <a:lstStyle/>
                    <a:p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8.</a:t>
                      </a: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Срок на приведение заявок в соответствие</a:t>
                      </a: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dirty="0">
                          <a:latin typeface="Calibri"/>
                          <a:ea typeface="Times New Roman"/>
                          <a:cs typeface="Times New Roman"/>
                        </a:rPr>
                        <a:t>3 рабочих дня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Calibri"/>
                          <a:ea typeface="Times New Roman"/>
                          <a:cs typeface="Times New Roman"/>
                        </a:rPr>
                        <a:t>Протокол предварительного допуска </a:t>
                      </a:r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не предусмотрен </a:t>
                      </a:r>
                      <a:r>
                        <a:rPr lang="ru-RU" sz="1600" b="1" dirty="0" smtClean="0">
                          <a:latin typeface="Calibri"/>
                          <a:ea typeface="Times New Roman"/>
                          <a:cs typeface="Times New Roman"/>
                        </a:rPr>
                        <a:t>в законодательстве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1990">
                <a:tc>
                  <a:txBody>
                    <a:bodyPr/>
                    <a:lstStyle/>
                    <a:p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9.</a:t>
                      </a: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Срок на повторное рассмотрение</a:t>
                      </a: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>
                          <a:latin typeface="Calibri"/>
                          <a:ea typeface="Times New Roman"/>
                          <a:cs typeface="Times New Roman"/>
                        </a:rPr>
                        <a:t>5 рабочих дней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+mn-lt"/>
                          <a:ea typeface="Times New Roman"/>
                          <a:cs typeface="Times New Roman"/>
                        </a:rPr>
                        <a:t>Протокол предварительного допуска </a:t>
                      </a:r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не предусмотрен </a:t>
                      </a:r>
                      <a:r>
                        <a:rPr lang="ru-RU" sz="1600" b="1" dirty="0" smtClean="0">
                          <a:latin typeface="+mn-lt"/>
                          <a:ea typeface="Times New Roman"/>
                          <a:cs typeface="Times New Roman"/>
                        </a:rPr>
                        <a:t>в законодательстве</a:t>
                      </a:r>
                      <a:endParaRPr lang="ru-RU" sz="16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" y="0"/>
            <a:ext cx="9144000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600" b="1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Один источник по несостоявшимся закупкам 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-2" y="0"/>
          <a:ext cx="9144001" cy="5114919"/>
        </p:xfrm>
        <a:graphic>
          <a:graphicData uri="http://schemas.openxmlformats.org/drawingml/2006/table">
            <a:tbl>
              <a:tblPr/>
              <a:tblGrid>
                <a:gridCol w="687915"/>
                <a:gridCol w="2635250"/>
                <a:gridCol w="2635250"/>
                <a:gridCol w="3185586"/>
              </a:tblGrid>
              <a:tr h="706392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Calibri"/>
                          <a:ea typeface="Times New Roman"/>
                          <a:cs typeface="Times New Roman"/>
                        </a:rPr>
                        <a:t>№ </a:t>
                      </a:r>
                      <a:r>
                        <a:rPr lang="ru-RU" sz="1600" b="1" dirty="0" err="1">
                          <a:latin typeface="Calibri"/>
                          <a:ea typeface="Times New Roman"/>
                          <a:cs typeface="Times New Roman"/>
                        </a:rPr>
                        <a:t>п</a:t>
                      </a:r>
                      <a:r>
                        <a:rPr lang="ru-RU" sz="1600" b="1" dirty="0">
                          <a:latin typeface="Calibri"/>
                          <a:ea typeface="Times New Roman"/>
                          <a:cs typeface="Times New Roman"/>
                        </a:rPr>
                        <a:t>/</a:t>
                      </a:r>
                      <a:r>
                        <a:rPr lang="ru-RU" sz="1600" b="1" dirty="0" err="1">
                          <a:latin typeface="Calibri"/>
                          <a:ea typeface="Times New Roman"/>
                          <a:cs typeface="Times New Roman"/>
                        </a:rPr>
                        <a:t>п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Calibri"/>
                          <a:ea typeface="Times New Roman"/>
                          <a:cs typeface="Times New Roman"/>
                        </a:rPr>
                        <a:t>Наименование мероприятия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Calibri"/>
                          <a:ea typeface="Times New Roman"/>
                          <a:cs typeface="Times New Roman"/>
                        </a:rPr>
                        <a:t>Действующие сроки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+mn-lt"/>
                          <a:ea typeface="Times New Roman"/>
                          <a:cs typeface="Times New Roman"/>
                        </a:rPr>
                        <a:t>Сроки с 01 января 2025 года</a:t>
                      </a:r>
                      <a:endParaRPr lang="ru-RU" sz="16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6941"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1.</a:t>
                      </a: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Решение</a:t>
                      </a:r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 о проведении государственных закупок способом из одного источника</a:t>
                      </a: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В течение пяти рабочих дней </a:t>
                      </a:r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со дня признания государственных закупок несостоявшимися</a:t>
                      </a: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В течение двух рабочих дней </a:t>
                      </a:r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со дня признания государственных закупок несостоявшимися</a:t>
                      </a:r>
                    </a:p>
                    <a:p>
                      <a:pPr algn="just"/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Принятие заказчиком решения по истечении установленного срока не допускается</a:t>
                      </a:r>
                      <a:r>
                        <a:rPr lang="ru-RU" sz="1600" dirty="0" smtClean="0">
                          <a:latin typeface="Calibri"/>
                          <a:ea typeface="Times New Roman"/>
                          <a:cs typeface="Times New Roman"/>
                        </a:rPr>
                        <a:t>.</a:t>
                      </a:r>
                    </a:p>
                    <a:p>
                      <a:pPr marL="0" marR="0" indent="0" algn="just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sng" dirty="0" smtClean="0">
                          <a:solidFill>
                            <a:srgbClr val="2182BD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Пункт 494 Правил</a:t>
                      </a:r>
                    </a:p>
                    <a:p>
                      <a:pPr algn="just"/>
                      <a:endParaRPr lang="ru-RU" sz="1600" dirty="0" smtClean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/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7767"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2.</a:t>
                      </a: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Направление приглашения в случае признания </a:t>
                      </a:r>
                      <a:r>
                        <a:rPr lang="ru-RU" sz="1600" b="1" u="sng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повторных</a:t>
                      </a:r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 государственных закупок способом конкурса (аукциона) несостоявшимися по причине отсутствия представленных заявок</a:t>
                      </a: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600" b="1" u="sng" kern="1200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В течение десяти календарных дней </a:t>
                      </a:r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со дня принятия решения</a:t>
                      </a: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600" b="1" u="sng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В течение двух рабочих дней </a:t>
                      </a:r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со </a:t>
                      </a:r>
                      <a:r>
                        <a:rPr lang="ru-RU" sz="1600" dirty="0" smtClean="0">
                          <a:latin typeface="Calibri"/>
                          <a:ea typeface="Times New Roman"/>
                          <a:cs typeface="Times New Roman"/>
                        </a:rPr>
                        <a:t>дня </a:t>
                      </a:r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принятия </a:t>
                      </a:r>
                      <a:r>
                        <a:rPr lang="ru-RU" sz="1600" dirty="0" smtClean="0">
                          <a:latin typeface="Calibri"/>
                          <a:ea typeface="Times New Roman"/>
                          <a:cs typeface="Times New Roman"/>
                        </a:rPr>
                        <a:t>решения</a:t>
                      </a:r>
                    </a:p>
                    <a:p>
                      <a:pPr marL="0" marR="0" indent="0" algn="just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sng" dirty="0" smtClean="0">
                          <a:solidFill>
                            <a:srgbClr val="2182BD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Пункт  500 Правил</a:t>
                      </a:r>
                    </a:p>
                    <a:p>
                      <a:pPr algn="just"/>
                      <a:endParaRPr lang="ru-RU" sz="1600" dirty="0" smtClean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/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-2" y="0"/>
          <a:ext cx="9144001" cy="5143500"/>
        </p:xfrm>
        <a:graphic>
          <a:graphicData uri="http://schemas.openxmlformats.org/drawingml/2006/table">
            <a:tbl>
              <a:tblPr/>
              <a:tblGrid>
                <a:gridCol w="687915"/>
                <a:gridCol w="2635250"/>
                <a:gridCol w="2635250"/>
                <a:gridCol w="3185586"/>
              </a:tblGrid>
              <a:tr h="2355802"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3.</a:t>
                      </a: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600" b="1" kern="1200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Ответ</a:t>
                      </a:r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 потенциальным поставщиком на приглашение по </a:t>
                      </a: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итогам несостоявшихся ЗЦП</a:t>
                      </a: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600" b="1" kern="1200" dirty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В течение </a:t>
                      </a:r>
                      <a:r>
                        <a:rPr lang="ru-RU" sz="1600" b="1" kern="1200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пяти</a:t>
                      </a:r>
                      <a:r>
                        <a:rPr lang="ru-RU" sz="1600" b="1" kern="1200" dirty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календарных дней</a:t>
                      </a: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 defTabSz="685800" rtl="0" eaLnBrk="1" latinLnBrk="0" hangingPunct="1"/>
                      <a:r>
                        <a:rPr lang="ru-RU" sz="1600" b="1" kern="1200" dirty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В течение </a:t>
                      </a:r>
                      <a:r>
                        <a:rPr lang="ru-RU" sz="1600" b="1" kern="1200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двух</a:t>
                      </a:r>
                      <a:r>
                        <a:rPr lang="ru-RU" sz="1600" b="1" kern="1200" dirty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рабочих </a:t>
                      </a:r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дней</a:t>
                      </a:r>
                    </a:p>
                    <a:p>
                      <a:pPr marL="0" marR="0" indent="0" algn="just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sng" dirty="0" smtClean="0">
                          <a:solidFill>
                            <a:srgbClr val="2182BD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Пункт  503 Правил</a:t>
                      </a:r>
                    </a:p>
                    <a:p>
                      <a:pPr marL="0" algn="just" defTabSz="685800" rtl="0" eaLnBrk="1" latinLnBrk="0" hangingPunct="1"/>
                      <a:endParaRPr lang="ru-RU" sz="1600" b="1" kern="12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87698">
                <a:tc>
                  <a:txBody>
                    <a:bodyPr/>
                    <a:lstStyle/>
                    <a:p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4.</a:t>
                      </a: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Ответ</a:t>
                      </a:r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 потенциальным поставщиком на приглашение по итогам несостоявшихся </a:t>
                      </a:r>
                      <a:r>
                        <a:rPr lang="ru-RU" sz="1600" b="1" u="sng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конкурса (аукциона)</a:t>
                      </a: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600" b="1" dirty="0">
                          <a:latin typeface="Calibri"/>
                          <a:ea typeface="Times New Roman"/>
                          <a:cs typeface="Times New Roman"/>
                        </a:rPr>
                        <a:t>В течение </a:t>
                      </a: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пяти</a:t>
                      </a:r>
                      <a:r>
                        <a:rPr lang="ru-RU" sz="1600" b="1" dirty="0">
                          <a:latin typeface="Calibri"/>
                          <a:ea typeface="Times New Roman"/>
                          <a:cs typeface="Times New Roman"/>
                        </a:rPr>
                        <a:t> рабочих дней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600" b="1" dirty="0">
                          <a:latin typeface="Calibri"/>
                          <a:ea typeface="Times New Roman"/>
                          <a:cs typeface="Times New Roman"/>
                        </a:rPr>
                        <a:t>В течение </a:t>
                      </a: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двух</a:t>
                      </a:r>
                      <a:r>
                        <a:rPr lang="ru-RU" sz="1600" b="1" dirty="0">
                          <a:latin typeface="Calibri"/>
                          <a:ea typeface="Times New Roman"/>
                          <a:cs typeface="Times New Roman"/>
                        </a:rPr>
                        <a:t> рабочих </a:t>
                      </a:r>
                      <a:r>
                        <a:rPr lang="ru-RU" sz="1600" b="1" dirty="0" smtClean="0">
                          <a:latin typeface="Calibri"/>
                          <a:ea typeface="Times New Roman"/>
                          <a:cs typeface="Times New Roman"/>
                        </a:rPr>
                        <a:t>дней</a:t>
                      </a:r>
                    </a:p>
                    <a:p>
                      <a:pPr marL="0" marR="0" indent="0" algn="just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sng" dirty="0" smtClean="0">
                          <a:solidFill>
                            <a:srgbClr val="2182BD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Пункт  504 Правил</a:t>
                      </a:r>
                    </a:p>
                    <a:p>
                      <a:pPr algn="just"/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7819</TotalTime>
  <Words>776</Words>
  <Application>Microsoft Office PowerPoint</Application>
  <PresentationFormat>Экран (16:9)</PresentationFormat>
  <Paragraphs>160</Paragraphs>
  <Slides>15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0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Сейлхан Исмагулов Калиакбарович</dc:creator>
  <cp:lastModifiedBy>User</cp:lastModifiedBy>
  <cp:revision>432</cp:revision>
  <cp:lastPrinted>2023-06-22T08:50:07Z</cp:lastPrinted>
  <dcterms:created xsi:type="dcterms:W3CDTF">2022-11-05T05:19:54Z</dcterms:created>
  <dcterms:modified xsi:type="dcterms:W3CDTF">2025-03-08T08:40:25Z</dcterms:modified>
</cp:coreProperties>
</file>