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76">
  <p:sldMasterIdLst>
    <p:sldMasterId id="2147483673" r:id="rId1"/>
  </p:sldMasterIdLst>
  <p:notesMasterIdLst>
    <p:notesMasterId r:id="rId14"/>
  </p:notesMasterIdLst>
  <p:sldIdLst>
    <p:sldId id="1171" r:id="rId2"/>
    <p:sldId id="1174" r:id="rId3"/>
    <p:sldId id="1185" r:id="rId4"/>
    <p:sldId id="1184" r:id="rId5"/>
    <p:sldId id="1175" r:id="rId6"/>
    <p:sldId id="1176" r:id="rId7"/>
    <p:sldId id="1178" r:id="rId8"/>
    <p:sldId id="1179" r:id="rId9"/>
    <p:sldId id="1180" r:id="rId10"/>
    <p:sldId id="1181" r:id="rId11"/>
    <p:sldId id="1182" r:id="rId12"/>
    <p:sldId id="1183" r:id="rId13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182BD"/>
    <a:srgbClr val="165880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89" autoAdjust="0"/>
    <p:restoredTop sz="96395" autoAdjust="0"/>
  </p:normalViewPr>
  <p:slideViewPr>
    <p:cSldViewPr snapToGrid="0">
      <p:cViewPr>
        <p:scale>
          <a:sx n="80" d="100"/>
          <a:sy n="80" d="100"/>
        </p:scale>
        <p:origin x="-1877" y="-5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15.03.2025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15.03.2025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15.03.2025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15.03.2025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15.03.2025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15.03.2025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15.03.2025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15.03.2025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15.03.2025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15.03.2025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15.03.2025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15.03.2025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15.03.2025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adilet.zan.kz/rus/docs/V2400035226" TargetMode="External"/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2024г</a:t>
            </a:r>
            <a:r>
              <a:rPr lang="en-US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1013460"/>
            <a:ext cx="56705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Новый Закон </a:t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</a:t>
            </a:r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»</a:t>
            </a:r>
          </a:p>
          <a:p>
            <a:pPr algn="ctr"/>
            <a:endParaRPr lang="ru-RU" altLang="ru-RU" sz="2400" b="1" dirty="0" smtClean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dirty="0" smtClean="0"/>
              <a:t>Государственные закупки товаров, работ и услуг, закупаемые </a:t>
            </a:r>
            <a:r>
              <a:rPr lang="ru-RU" sz="1800" b="1" dirty="0" smtClean="0"/>
              <a:t>у субъектов малого и среднего предпринимательства</a:t>
            </a:r>
            <a:r>
              <a:rPr lang="ru-RU" sz="1800" dirty="0" smtClean="0"/>
              <a:t>, </a:t>
            </a:r>
          </a:p>
          <a:p>
            <a:pPr algn="ctr"/>
            <a:endParaRPr lang="ru-RU" altLang="ru-RU" sz="12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от 1 июля 2024 года № 106-VIII ЗРК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pPr algn="ctr"/>
            <a:r>
              <a:rPr lang="ru-RU" altLang="ru-RU" sz="1800" b="1" dirty="0" smtClean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Вступает в силу с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30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r>
              <a:rPr lang="ru-RU" altLang="ru-RU" sz="13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Министерство финансов Республики Казахстан</a:t>
            </a:r>
            <a:endParaRPr lang="ru-RU" sz="13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 	2. Правила </a:t>
            </a:r>
            <a:r>
              <a:rPr lang="ru-RU" sz="2400" b="1" dirty="0" smtClean="0">
                <a:solidFill>
                  <a:srgbClr val="FF0000"/>
                </a:solidFill>
              </a:rPr>
              <a:t>не распространяются </a:t>
            </a:r>
            <a:r>
              <a:rPr lang="ru-RU" sz="2400" dirty="0" smtClean="0"/>
              <a:t>на государственные закупки товаров, работ, услуг, осуществляемых в соответствии с перечнем товаров, работ, услуг, по которым способ осуществления государственных закупок </a:t>
            </a:r>
            <a:r>
              <a:rPr lang="ru-RU" sz="2400" b="1" dirty="0" smtClean="0">
                <a:solidFill>
                  <a:srgbClr val="FF0000"/>
                </a:solidFill>
              </a:rPr>
              <a:t>определяется уполномоченным органом</a:t>
            </a:r>
            <a:r>
              <a:rPr lang="ru-RU" sz="2400" dirty="0" smtClean="0"/>
              <a:t>, а также на государственные закупки товаров, работ, услуг, на которые решением Правительства Республики Казахстан установлены </a:t>
            </a:r>
            <a:r>
              <a:rPr lang="ru-RU" sz="2400" b="1" dirty="0" smtClean="0">
                <a:solidFill>
                  <a:srgbClr val="FF0000"/>
                </a:solidFill>
              </a:rPr>
              <a:t>изъятия из национального режима.</a:t>
            </a:r>
          </a:p>
          <a:p>
            <a:pPr algn="just"/>
            <a:endParaRPr lang="ru-RU" sz="18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800" dirty="0" smtClean="0"/>
              <a:t> 	</a:t>
            </a:r>
            <a:endParaRPr lang="ru-RU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3. Государственные закупки товаров, работ, услуг осуществляются среди субъектов малого и среднего предпринимательства способами, предусмотренными </a:t>
            </a:r>
            <a:r>
              <a:rPr lang="ru-RU" sz="2000" dirty="0" smtClean="0">
                <a:hlinkClick r:id="rId2"/>
              </a:rPr>
              <a:t>статьей 10</a:t>
            </a:r>
            <a:r>
              <a:rPr lang="ru-RU" sz="2000" dirty="0" smtClean="0"/>
              <a:t> Закона и в порядке, определенном Правилами осуществления государственных закупок, при выполнении двух следующих условий: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      1) товары, работы, услуги включены в перечень согласно приложению 1 к настоящему приказу;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      2) стоимость указанных в подпункте 1) настоящего пункта Правил товаров, работ, услуг не превышает объемы, указанные в </a:t>
            </a:r>
            <a:r>
              <a:rPr lang="ru-RU" sz="2000" dirty="0" smtClean="0">
                <a:hlinkClick r:id="rId3"/>
              </a:rPr>
              <a:t>приложении 3</a:t>
            </a:r>
            <a:r>
              <a:rPr lang="ru-RU" sz="2000" dirty="0" smtClean="0"/>
              <a:t> к настоящему приказу.</a:t>
            </a:r>
            <a:endParaRPr lang="ru-RU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 4. При признании не состоявшимися государственных закупок товаров, работ, услуг, осуществляемых у субъектов малого и среднего предпринимательства, по основаниям, предусмотренными </a:t>
            </a:r>
            <a:r>
              <a:rPr lang="ru-RU" sz="2400" dirty="0" smtClean="0">
                <a:hlinkClick r:id="rId2"/>
              </a:rPr>
              <a:t>подпунктом 1)</a:t>
            </a:r>
            <a:r>
              <a:rPr lang="ru-RU" sz="2400" dirty="0" smtClean="0"/>
              <a:t> пункта 1, </a:t>
            </a:r>
            <a:r>
              <a:rPr lang="ru-RU" sz="2400" dirty="0" smtClean="0">
                <a:hlinkClick r:id="rId2"/>
              </a:rPr>
              <a:t>пунктами 7</a:t>
            </a:r>
            <a:r>
              <a:rPr lang="ru-RU" sz="2400" dirty="0" smtClean="0"/>
              <a:t> и </a:t>
            </a:r>
            <a:r>
              <a:rPr lang="ru-RU" sz="2400" dirty="0" smtClean="0">
                <a:hlinkClick r:id="rId2"/>
              </a:rPr>
              <a:t>10</a:t>
            </a:r>
            <a:r>
              <a:rPr lang="ru-RU" sz="2400" dirty="0" smtClean="0"/>
              <a:t> статьи 15 Закона, заказчик принимает решение об осуществлении государственных закупок среди всех потенциальных поставщиков способами, предусмотренными </a:t>
            </a:r>
            <a:r>
              <a:rPr lang="ru-RU" sz="2400" dirty="0" smtClean="0">
                <a:hlinkClick r:id="rId2"/>
              </a:rPr>
              <a:t>статьей 10</a:t>
            </a:r>
            <a:r>
              <a:rPr lang="ru-RU" sz="2400" dirty="0" smtClean="0"/>
              <a:t> Закона и в порядке, определенном Правилами осуществления государственных закупок.</a:t>
            </a: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5" name="Рисунок 4" descr="50000 мр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" y="0"/>
            <a:ext cx="92583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Государственные закупки товаров, работ и услуг, закупаемые </a:t>
            </a:r>
            <a:r>
              <a:rPr lang="ru-RU" sz="2400" b="1" dirty="0" smtClean="0">
                <a:solidFill>
                  <a:srgbClr val="FF0000"/>
                </a:solidFill>
              </a:rPr>
              <a:t>у субъектов малого и среднего предпринимательства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2182BD"/>
                </a:solidFill>
              </a:rPr>
              <a:t>перечень и объемы которых утверждаются уполномоченным органом </a:t>
            </a:r>
            <a:r>
              <a:rPr lang="ru-RU" sz="2400" dirty="0" smtClean="0"/>
              <a:t>в соответствии с пунктом 7 статьи 27 Закона, осуществляются способами предусмотренными подпунктами 1), 2) и 3) настоящего пункта в порядке, определенном настоящими Правилами.</a:t>
            </a:r>
          </a:p>
          <a:p>
            <a:pPr algn="just"/>
            <a:endParaRPr lang="ru-RU" sz="2400" dirty="0" smtClean="0"/>
          </a:p>
          <a:p>
            <a:r>
              <a:rPr lang="en-US" sz="2400" dirty="0" smtClean="0"/>
              <a:t>     </a:t>
            </a:r>
            <a:r>
              <a:rPr lang="ru-RU" sz="2400" dirty="0" smtClean="0"/>
              <a:t> 1) конкурса;</a:t>
            </a:r>
          </a:p>
          <a:p>
            <a:r>
              <a:rPr lang="en-US" sz="2400" dirty="0" smtClean="0"/>
              <a:t>     </a:t>
            </a:r>
            <a:r>
              <a:rPr lang="ru-RU" sz="2400" dirty="0" smtClean="0"/>
              <a:t> 2) аукциона;</a:t>
            </a:r>
          </a:p>
          <a:p>
            <a:r>
              <a:rPr lang="en-US" sz="2400" dirty="0" smtClean="0"/>
              <a:t>     </a:t>
            </a:r>
            <a:r>
              <a:rPr lang="ru-RU" sz="2400" dirty="0" smtClean="0"/>
              <a:t> 3) запроса ценовых предложений;</a:t>
            </a:r>
          </a:p>
          <a:p>
            <a:pPr algn="just"/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-1" y="0"/>
            <a:ext cx="914400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	Субъектами </a:t>
            </a:r>
            <a:r>
              <a:rPr lang="ru-RU" sz="1800" b="1" dirty="0" smtClean="0">
                <a:solidFill>
                  <a:srgbClr val="00B0F0"/>
                </a:solidFill>
              </a:rPr>
              <a:t>малого предпринимательства </a:t>
            </a:r>
            <a:r>
              <a:rPr lang="ru-RU" sz="1800" dirty="0" smtClean="0"/>
              <a:t>являются </a:t>
            </a:r>
            <a:r>
              <a:rPr lang="ru-RU" sz="1800" b="1" dirty="0" smtClean="0">
                <a:solidFill>
                  <a:srgbClr val="FF0000"/>
                </a:solidFill>
              </a:rPr>
              <a:t>физические лица без образования юридического лица</a:t>
            </a:r>
            <a:r>
              <a:rPr lang="ru-RU" sz="1800" dirty="0" smtClean="0"/>
              <a:t> и </a:t>
            </a:r>
            <a:r>
              <a:rPr lang="ru-RU" sz="1800" b="1" dirty="0" smtClean="0">
                <a:solidFill>
                  <a:srgbClr val="2182BD"/>
                </a:solidFill>
              </a:rPr>
              <a:t>юридические лица, занимающиеся предпринимательской деятельностью, со среднегодовой численностью работников не более 50 человек</a:t>
            </a:r>
            <a:r>
              <a:rPr lang="ru-RU" sz="1800" dirty="0" smtClean="0"/>
              <a:t> и общей стоимостью активов за год не свыше </a:t>
            </a:r>
            <a:r>
              <a:rPr lang="ru-RU" sz="1800" dirty="0" err="1" smtClean="0"/>
              <a:t>шестидесятитысячекратного</a:t>
            </a:r>
            <a:r>
              <a:rPr lang="ru-RU" sz="1800" dirty="0" smtClean="0"/>
              <a:t> месячного расчетного показателя.</a:t>
            </a:r>
          </a:p>
          <a:p>
            <a:pPr algn="just"/>
            <a:endParaRPr lang="ru-RU" sz="1800" dirty="0" smtClean="0"/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Субъектами </a:t>
            </a:r>
            <a:r>
              <a:rPr lang="ru-RU" sz="1800" b="1" dirty="0" smtClean="0">
                <a:solidFill>
                  <a:srgbClr val="00B0F0"/>
                </a:solidFill>
              </a:rPr>
              <a:t>среднего предпринимательства </a:t>
            </a:r>
            <a:r>
              <a:rPr lang="ru-RU" sz="1800" dirty="0" smtClean="0"/>
              <a:t>являются </a:t>
            </a:r>
            <a:r>
              <a:rPr lang="ru-RU" sz="1800" b="1" dirty="0" smtClean="0">
                <a:solidFill>
                  <a:srgbClr val="FF0000"/>
                </a:solidFill>
              </a:rPr>
              <a:t>физические лица без образования юридического лица</a:t>
            </a:r>
            <a:r>
              <a:rPr lang="ru-RU" sz="1800" dirty="0" smtClean="0"/>
              <a:t> и </a:t>
            </a:r>
            <a:r>
              <a:rPr lang="ru-RU" sz="1800" b="1" dirty="0" smtClean="0">
                <a:solidFill>
                  <a:srgbClr val="2182BD"/>
                </a:solidFill>
              </a:rPr>
              <a:t>юридические лица, занимающиеся предпринимательской деятельностью, со среднегодовой численностью работников до 250 человек</a:t>
            </a:r>
            <a:r>
              <a:rPr lang="ru-RU" sz="1800" dirty="0" smtClean="0"/>
              <a:t> и общей стоимостью активов за год </a:t>
            </a:r>
            <a:r>
              <a:rPr lang="ru-RU" sz="1800" b="1" dirty="0" smtClean="0"/>
              <a:t>не свыше </a:t>
            </a:r>
            <a:r>
              <a:rPr lang="ru-RU" sz="1800" b="1" dirty="0" err="1" smtClean="0"/>
              <a:t>трехсотдвадцатипятитысячекратного</a:t>
            </a:r>
            <a:r>
              <a:rPr lang="ru-RU" sz="1800" b="1" dirty="0" smtClean="0"/>
              <a:t> месячного расчетного показателя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3" name="Рисунок 2" descr="Презентация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7715</TotalTime>
  <Words>53</Words>
  <Application>Microsoft Office PowerPoint</Application>
  <PresentationFormat>Экран (16:9)</PresentationFormat>
  <Paragraphs>43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397</cp:revision>
  <cp:lastPrinted>2023-06-22T08:50:07Z</cp:lastPrinted>
  <dcterms:created xsi:type="dcterms:W3CDTF">2022-11-05T05:19:54Z</dcterms:created>
  <dcterms:modified xsi:type="dcterms:W3CDTF">2025-03-15T03:44:02Z</dcterms:modified>
</cp:coreProperties>
</file>