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54"/>
  </p:notesMasterIdLst>
  <p:sldIdLst>
    <p:sldId id="1171" r:id="rId2"/>
    <p:sldId id="1174" r:id="rId3"/>
    <p:sldId id="1175" r:id="rId4"/>
    <p:sldId id="1176" r:id="rId5"/>
    <p:sldId id="1177" r:id="rId6"/>
    <p:sldId id="1178" r:id="rId7"/>
    <p:sldId id="1179" r:id="rId8"/>
    <p:sldId id="1180" r:id="rId9"/>
    <p:sldId id="1181" r:id="rId10"/>
    <p:sldId id="1182" r:id="rId11"/>
    <p:sldId id="1183" r:id="rId12"/>
    <p:sldId id="1184" r:id="rId13"/>
    <p:sldId id="1185" r:id="rId14"/>
    <p:sldId id="1186" r:id="rId15"/>
    <p:sldId id="1187" r:id="rId16"/>
    <p:sldId id="1188" r:id="rId17"/>
    <p:sldId id="1189" r:id="rId18"/>
    <p:sldId id="1190" r:id="rId19"/>
    <p:sldId id="1191" r:id="rId20"/>
    <p:sldId id="1192" r:id="rId21"/>
    <p:sldId id="1193" r:id="rId22"/>
    <p:sldId id="1194" r:id="rId23"/>
    <p:sldId id="1195" r:id="rId24"/>
    <p:sldId id="1196" r:id="rId25"/>
    <p:sldId id="1197" r:id="rId26"/>
    <p:sldId id="1198" r:id="rId27"/>
    <p:sldId id="1199" r:id="rId28"/>
    <p:sldId id="1200" r:id="rId29"/>
    <p:sldId id="1201" r:id="rId30"/>
    <p:sldId id="1202" r:id="rId31"/>
    <p:sldId id="1203" r:id="rId32"/>
    <p:sldId id="1204" r:id="rId33"/>
    <p:sldId id="1205" r:id="rId34"/>
    <p:sldId id="1206" r:id="rId35"/>
    <p:sldId id="1207" r:id="rId36"/>
    <p:sldId id="1208" r:id="rId37"/>
    <p:sldId id="1209" r:id="rId38"/>
    <p:sldId id="1210" r:id="rId39"/>
    <p:sldId id="1211" r:id="rId40"/>
    <p:sldId id="1212" r:id="rId41"/>
    <p:sldId id="1213" r:id="rId42"/>
    <p:sldId id="1214" r:id="rId43"/>
    <p:sldId id="1215" r:id="rId44"/>
    <p:sldId id="1216" r:id="rId45"/>
    <p:sldId id="1217" r:id="rId46"/>
    <p:sldId id="1218" r:id="rId47"/>
    <p:sldId id="1219" r:id="rId48"/>
    <p:sldId id="1220" r:id="rId49"/>
    <p:sldId id="1221" r:id="rId50"/>
    <p:sldId id="1222" r:id="rId51"/>
    <p:sldId id="1223" r:id="rId52"/>
    <p:sldId id="1224" r:id="rId53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82BD"/>
    <a:srgbClr val="1658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89" autoAdjust="0"/>
    <p:restoredTop sz="96395" autoAdjust="0"/>
  </p:normalViewPr>
  <p:slideViewPr>
    <p:cSldViewPr snapToGrid="0">
      <p:cViewPr varScale="1">
        <p:scale>
          <a:sx n="125" d="100"/>
          <a:sy n="125" d="100"/>
        </p:scale>
        <p:origin x="581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26.05.2025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закупках»</a:t>
            </a: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Алгоритм проведения процедуры способом </a:t>
            </a:r>
            <a:r>
              <a:rPr lang="ru-RU" altLang="ru-RU" sz="24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запроса ценовых предложений</a:t>
            </a: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ЗРК.</a:t>
            </a:r>
          </a:p>
          <a:p>
            <a:pPr algn="ctr"/>
            <a:r>
              <a:rPr lang="ru-RU" altLang="ru-RU" sz="1800" b="1" dirty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6714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sz="2000" dirty="0"/>
              <a:t>5. В размещаемой информации при осуществлении государственных закупок способом </a:t>
            </a:r>
            <a:r>
              <a:rPr lang="ru-RU" sz="2000" b="1" dirty="0"/>
              <a:t>запроса ценовых предложений </a:t>
            </a:r>
            <a:r>
              <a:rPr lang="ru-RU" sz="2000" b="1" dirty="0">
                <a:solidFill>
                  <a:srgbClr val="FF0000"/>
                </a:solidFill>
              </a:rPr>
              <a:t>не допускается </a:t>
            </a:r>
            <a:r>
              <a:rPr lang="ru-RU" sz="2000" b="1" dirty="0"/>
              <a:t>содержание указаний на </a:t>
            </a:r>
            <a:r>
              <a:rPr lang="ru-RU" sz="2000" b="1" dirty="0">
                <a:solidFill>
                  <a:srgbClr val="FF0000"/>
                </a:solidFill>
              </a:rPr>
              <a:t>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производителя</a:t>
            </a:r>
            <a:r>
              <a:rPr lang="ru-RU" sz="2000" dirty="0"/>
              <a:t>, а также </a:t>
            </a:r>
            <a:r>
              <a:rPr lang="ru-RU" sz="2000" b="1" u="sng" dirty="0">
                <a:solidFill>
                  <a:srgbClr val="0070C0"/>
                </a:solidFill>
              </a:rPr>
              <a:t>иных характеристик, определяющих принадлежность приобретаемого товара, работы, услуги отдельному потенциальному поставщику</a:t>
            </a:r>
            <a:r>
              <a:rPr lang="ru-RU" sz="2000" dirty="0"/>
              <a:t>, </a:t>
            </a:r>
            <a:r>
              <a:rPr lang="ru-RU" sz="2000" b="1" u="sng" dirty="0">
                <a:solidFill>
                  <a:srgbClr val="FF0000"/>
                </a:solidFill>
              </a:rPr>
              <a:t>за исключением </a:t>
            </a:r>
            <a:r>
              <a:rPr lang="ru-RU" sz="2000" dirty="0"/>
              <a:t>следующих случаев осуществления государственных закупок для: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 </a:t>
            </a:r>
            <a:r>
              <a:rPr lang="ru-RU" sz="2400" dirty="0"/>
              <a:t>1) доукомплектования, модернизации и дооснащения основного (установленного) оборудования, а также установленного программного обеспечения (лицензионного программного обеспечения);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Пример 1: Приобретение картриджа </a:t>
            </a:r>
            <a:r>
              <a:rPr lang="ru-RU" sz="2400" b="1" dirty="0">
                <a:solidFill>
                  <a:srgbClr val="FF0000"/>
                </a:solidFill>
              </a:rPr>
              <a:t>для принтера </a:t>
            </a:r>
            <a:r>
              <a:rPr lang="en-US" sz="2400" dirty="0"/>
              <a:t>HP LaserJet Pro P1102</a:t>
            </a:r>
            <a:endParaRPr lang="ru-RU" sz="2400" dirty="0"/>
          </a:p>
          <a:p>
            <a:pPr algn="just"/>
            <a:endParaRPr lang="en-US" sz="2400" dirty="0"/>
          </a:p>
          <a:p>
            <a:pPr algn="just"/>
            <a:r>
              <a:rPr lang="ru-RU" sz="2400" dirty="0"/>
              <a:t>Пример 2:</a:t>
            </a:r>
            <a:r>
              <a:rPr lang="en-US" sz="2400" dirty="0"/>
              <a:t> </a:t>
            </a:r>
            <a:r>
              <a:rPr lang="ru-RU" sz="2400" dirty="0"/>
              <a:t>Приобретение  </a:t>
            </a:r>
            <a:r>
              <a:rPr lang="ru-RU" sz="2400" b="1" dirty="0">
                <a:solidFill>
                  <a:srgbClr val="FF0000"/>
                </a:solidFill>
              </a:rPr>
              <a:t>код активации </a:t>
            </a:r>
            <a:r>
              <a:rPr lang="ru-RU" sz="2400" dirty="0"/>
              <a:t>для приложения «Лаборатории Касперского» на срок не менее 365 дней.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Пример 3: Приобретение </a:t>
            </a:r>
            <a:r>
              <a:rPr lang="ru-RU" sz="2400" b="1" dirty="0">
                <a:solidFill>
                  <a:srgbClr val="FF0000"/>
                </a:solidFill>
              </a:rPr>
              <a:t>тормозной колодки </a:t>
            </a:r>
            <a:r>
              <a:rPr lang="ru-RU" sz="2400" dirty="0"/>
              <a:t>на служебный автомобиль Ваз 2121 (нива)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sz="2000" dirty="0"/>
              <a:t>3) ремонта и (или) технического обслуживания имеющегося у заказчика товара;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	Пример 1: Поставщику требуется осуществить ремонт автомашины ВАЗ 2121 (НИВА)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	Пример 2: Поставщику требуется осуществить заправку кондиционера «</a:t>
            </a:r>
            <a:r>
              <a:rPr lang="en-US" sz="2000" dirty="0" err="1"/>
              <a:t>Midea</a:t>
            </a:r>
            <a:r>
              <a:rPr lang="ru-RU" sz="2000" dirty="0"/>
              <a:t>»</a:t>
            </a:r>
          </a:p>
          <a:p>
            <a:pPr algn="just"/>
            <a:endParaRPr lang="ru-RU" sz="2000" dirty="0"/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000" dirty="0"/>
              <a:t>5) приобретения </a:t>
            </a:r>
            <a:r>
              <a:rPr lang="ru-RU" sz="2000" b="1" dirty="0">
                <a:solidFill>
                  <a:srgbClr val="FF0000"/>
                </a:solidFill>
              </a:rPr>
              <a:t>однородных товаров</a:t>
            </a:r>
            <a:r>
              <a:rPr lang="ru-RU" sz="2000" dirty="0"/>
              <a:t>, представленных и </a:t>
            </a:r>
            <a:r>
              <a:rPr lang="ru-RU" sz="2000" b="1" u="sng" dirty="0">
                <a:solidFill>
                  <a:srgbClr val="2182BD"/>
                </a:solidFill>
              </a:rPr>
              <a:t>доступных на рынке</a:t>
            </a:r>
            <a:r>
              <a:rPr lang="ru-RU" sz="2000" dirty="0"/>
              <a:t>, стоимость которых </a:t>
            </a:r>
            <a:r>
              <a:rPr lang="ru-RU" sz="2000" b="1" u="sng" dirty="0">
                <a:solidFill>
                  <a:srgbClr val="C00000"/>
                </a:solidFill>
              </a:rPr>
              <a:t>не превышает тысячекратного размера месячного расчетного показателя</a:t>
            </a:r>
            <a:r>
              <a:rPr lang="ru-RU" sz="2000" dirty="0"/>
              <a:t>, установленного на соответствующий финансовый год законом о республиканском бюджете.</a:t>
            </a:r>
          </a:p>
          <a:p>
            <a:pPr algn="just"/>
            <a:endParaRPr lang="ru-RU" sz="2000" dirty="0"/>
          </a:p>
          <a:p>
            <a:pPr algn="ctr"/>
            <a:r>
              <a:rPr lang="ru-RU" sz="2000" b="1" dirty="0"/>
              <a:t>1 000 МРП * 3 </a:t>
            </a:r>
            <a:r>
              <a:rPr lang="en-US" sz="2000" b="1" dirty="0"/>
              <a:t>932</a:t>
            </a:r>
            <a:r>
              <a:rPr lang="ru-RU" sz="2000" b="1" dirty="0"/>
              <a:t> МРП (202</a:t>
            </a:r>
            <a:r>
              <a:rPr lang="en-US" sz="2000" b="1" dirty="0"/>
              <a:t>5</a:t>
            </a:r>
            <a:r>
              <a:rPr lang="ru-RU" sz="2000" b="1" dirty="0"/>
              <a:t> год) = 3 </a:t>
            </a:r>
            <a:r>
              <a:rPr lang="en-US" sz="2000" b="1"/>
              <a:t>932</a:t>
            </a:r>
            <a:r>
              <a:rPr lang="ru-RU" sz="2000" b="1"/>
              <a:t> </a:t>
            </a:r>
            <a:r>
              <a:rPr lang="ru-RU" sz="2000" b="1" dirty="0"/>
              <a:t>000.00 тенге</a:t>
            </a:r>
          </a:p>
          <a:p>
            <a:pPr algn="ctr"/>
            <a:endParaRPr lang="ru-RU" sz="2000" b="1" dirty="0"/>
          </a:p>
          <a:p>
            <a:r>
              <a:rPr lang="ru-RU" sz="2000" dirty="0"/>
              <a:t>Пример 1: Приобретение ноутбука «</a:t>
            </a:r>
            <a:r>
              <a:rPr lang="en-US" sz="2000" dirty="0" err="1"/>
              <a:t>Aser</a:t>
            </a:r>
            <a:r>
              <a:rPr lang="ru-RU" sz="2000" dirty="0"/>
              <a:t>»</a:t>
            </a:r>
          </a:p>
          <a:p>
            <a:endParaRPr lang="ru-RU" sz="2000" dirty="0"/>
          </a:p>
          <a:p>
            <a:r>
              <a:rPr lang="ru-RU" sz="2000" dirty="0"/>
              <a:t>Пример 2: Приобретение стирального порошка «</a:t>
            </a:r>
            <a:r>
              <a:rPr lang="en-US" sz="2000" dirty="0"/>
              <a:t>Ariel</a:t>
            </a:r>
            <a:r>
              <a:rPr lang="ru-RU" sz="2000" dirty="0"/>
              <a:t>», «</a:t>
            </a:r>
            <a:r>
              <a:rPr lang="en-US" sz="2000" dirty="0"/>
              <a:t>Tide</a:t>
            </a:r>
            <a:r>
              <a:rPr lang="ru-RU" sz="2000" dirty="0"/>
              <a:t>», «</a:t>
            </a:r>
            <a:r>
              <a:rPr lang="en-US" sz="2000" dirty="0"/>
              <a:t>Persil</a:t>
            </a:r>
            <a:r>
              <a:rPr lang="ru-RU" sz="2000" dirty="0"/>
              <a:t>»</a:t>
            </a:r>
            <a:endParaRPr lang="ru-RU" sz="2000" b="1" dirty="0"/>
          </a:p>
          <a:p>
            <a:pPr algn="ctr"/>
            <a:endParaRPr lang="ru-RU" sz="2000" b="1" dirty="0"/>
          </a:p>
          <a:p>
            <a:pPr algn="ctr"/>
            <a:endParaRPr lang="ru-RU" sz="2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/>
              <a:t>Статья 15. Основания и последствия признания государственных закупок несостоявшимися</a:t>
            </a:r>
          </a:p>
          <a:p>
            <a:pPr algn="ctr"/>
            <a:endParaRPr lang="ru-RU" sz="1800" b="1" dirty="0"/>
          </a:p>
          <a:p>
            <a:pPr algn="just"/>
            <a:r>
              <a:rPr lang="ru-RU" sz="1800" dirty="0"/>
              <a:t>	6. При осуществлении государственных закупок способом </a:t>
            </a:r>
            <a:r>
              <a:rPr lang="ru-RU" sz="1800" b="1" dirty="0"/>
              <a:t>запроса ценовых предложений</a:t>
            </a:r>
            <a:r>
              <a:rPr lang="ru-RU" sz="1800" dirty="0"/>
              <a:t>, если в течение срока представления ценовых предложений представлено </a:t>
            </a:r>
            <a:r>
              <a:rPr lang="ru-RU" sz="1800" b="1" dirty="0">
                <a:solidFill>
                  <a:srgbClr val="C00000"/>
                </a:solidFill>
              </a:rPr>
              <a:t>только одно ценовое предложение </a:t>
            </a:r>
            <a:r>
              <a:rPr lang="ru-RU" sz="1800" dirty="0"/>
              <a:t>потенциального поставщика, такие государственные закупки </a:t>
            </a:r>
            <a:r>
              <a:rPr lang="ru-RU" sz="1800" b="1" dirty="0">
                <a:solidFill>
                  <a:srgbClr val="C00000"/>
                </a:solidFill>
              </a:rPr>
              <a:t>автоматически</a:t>
            </a:r>
            <a:r>
              <a:rPr lang="ru-RU" sz="1800" dirty="0"/>
              <a:t> </a:t>
            </a:r>
            <a:r>
              <a:rPr lang="ru-RU" sz="1800" dirty="0" err="1"/>
              <a:t>веб-порталом</a:t>
            </a:r>
            <a:r>
              <a:rPr lang="ru-RU" sz="1800" dirty="0"/>
              <a:t> признаются несостоявшимися и организатор </a:t>
            </a:r>
            <a:r>
              <a:rPr lang="ru-RU" sz="1800" b="1" dirty="0"/>
              <a:t>осуществляет государственные закупки способом из одного источника </a:t>
            </a:r>
            <a:r>
              <a:rPr lang="ru-RU" sz="1800" b="1" u="sng" dirty="0">
                <a:solidFill>
                  <a:srgbClr val="C00000"/>
                </a:solidFill>
              </a:rPr>
              <a:t>у этого потенциального поставщика</a:t>
            </a:r>
            <a:r>
              <a:rPr lang="ru-RU" sz="1800" dirty="0"/>
              <a:t>. При этом цена заключенного договора не должна превышать ценовое предложение потенциального поставщика.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 	7. Если в течение срока представления ценовых предложений не представлено </a:t>
            </a:r>
            <a:r>
              <a:rPr lang="ru-RU" sz="1800" b="1" dirty="0">
                <a:solidFill>
                  <a:srgbClr val="C00000"/>
                </a:solidFill>
              </a:rPr>
              <a:t>ни одно ценовое предложение </a:t>
            </a:r>
            <a:r>
              <a:rPr lang="ru-RU" sz="1800" dirty="0"/>
              <a:t>потенциальных поставщиков, такие государственные закупки автоматически </a:t>
            </a:r>
            <a:r>
              <a:rPr lang="ru-RU" sz="1800" dirty="0" err="1"/>
              <a:t>веб-порталом</a:t>
            </a:r>
            <a:r>
              <a:rPr lang="ru-RU" sz="1800" dirty="0"/>
              <a:t> </a:t>
            </a:r>
            <a:r>
              <a:rPr lang="ru-RU" sz="1800" b="1" dirty="0"/>
              <a:t>признаются несостоявшимися</a:t>
            </a:r>
            <a:r>
              <a:rPr lang="ru-RU" sz="1800" dirty="0"/>
              <a:t> и организатор осуществляет </a:t>
            </a:r>
            <a:r>
              <a:rPr lang="ru-RU" sz="1800" b="1" dirty="0">
                <a:solidFill>
                  <a:srgbClr val="C00000"/>
                </a:solidFill>
              </a:rPr>
              <a:t>повторные государственные закупки способом запроса ценовых предложений</a:t>
            </a:r>
            <a:r>
              <a:rPr lang="ru-RU" sz="1800" dirty="0"/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8. Ценовое предложение потенциального поставщика подлежит </a:t>
            </a:r>
            <a:r>
              <a:rPr lang="ru-RU" sz="2000" b="1" dirty="0">
                <a:solidFill>
                  <a:srgbClr val="C00000"/>
                </a:solidFill>
              </a:rPr>
              <a:t>автоматическому отклонению </a:t>
            </a:r>
            <a:r>
              <a:rPr lang="ru-RU" sz="2000" dirty="0" err="1"/>
              <a:t>веб-порталом</a:t>
            </a:r>
            <a:r>
              <a:rPr lang="ru-RU" sz="2000" dirty="0"/>
              <a:t> в случаях: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      1) если оно </a:t>
            </a:r>
            <a:r>
              <a:rPr lang="ru-RU" sz="2000" b="1" dirty="0"/>
              <a:t>превышает сумму</a:t>
            </a:r>
            <a:r>
              <a:rPr lang="ru-RU" sz="2000" dirty="0"/>
              <a:t>, выделенную для приобретения данных товаров, работ, услуг;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      2) предусмотренных подпунктами </a:t>
            </a:r>
            <a:r>
              <a:rPr lang="ru-RU" sz="2000" b="1" dirty="0">
                <a:solidFill>
                  <a:srgbClr val="C00000"/>
                </a:solidFill>
              </a:rPr>
              <a:t>1), 3), 4), 5), 6), 7) и 9) </a:t>
            </a:r>
            <a:r>
              <a:rPr lang="ru-RU" sz="2000" dirty="0"/>
              <a:t>пункта 1 статьи 7 настоящего Закона;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      3) отсутствия либо недостаточности суммы </a:t>
            </a:r>
            <a:r>
              <a:rPr lang="ru-RU" sz="2000" b="1" dirty="0"/>
              <a:t>обеспечения заявки на участие в запросе ценовых предложений</a:t>
            </a:r>
            <a:r>
              <a:rPr lang="ru-RU" sz="2000" dirty="0"/>
              <a:t>, находящейся в электронном кошельке потенциального поставщика.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9. Если после </a:t>
            </a:r>
            <a:r>
              <a:rPr lang="ru-RU" sz="2000" b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автоматического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отклонения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веб-порталом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ценовых предложений по основаниям, предусмотренным пунктом 8 настоящей статьи, осталось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менее двух ценовых предложений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потенциальных поставщиков, то такие государственные закупки признаются несостоявшимися и организатор осуществляет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повторные государственные закупки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способом запроса ценовых предложений.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Статья 16. Основания осуществления государственных закупок способом </a:t>
            </a:r>
            <a:r>
              <a:rPr lang="ru-RU" sz="2400" b="1" dirty="0">
                <a:solidFill>
                  <a:srgbClr val="C00000"/>
                </a:solidFill>
              </a:rPr>
              <a:t>из одного источника</a:t>
            </a:r>
          </a:p>
          <a:p>
            <a:pPr algn="ctr"/>
            <a:endParaRPr lang="ru-RU" sz="2400" b="1" dirty="0">
              <a:solidFill>
                <a:srgbClr val="C00000"/>
              </a:solidFill>
            </a:endParaRPr>
          </a:p>
          <a:p>
            <a:pPr algn="just"/>
            <a:r>
              <a:rPr lang="ru-RU" sz="2400" dirty="0"/>
              <a:t>  	2. Государственные закупки способом </a:t>
            </a:r>
            <a:r>
              <a:rPr lang="ru-RU" sz="2400" b="1" dirty="0"/>
              <a:t>из одного источника </a:t>
            </a:r>
            <a:r>
              <a:rPr lang="ru-RU" sz="2400" b="1" u="sng" dirty="0">
                <a:solidFill>
                  <a:srgbClr val="C00000"/>
                </a:solidFill>
              </a:rPr>
              <a:t>по несостоявшимся</a:t>
            </a:r>
            <a:r>
              <a:rPr lang="ru-RU" sz="2400" u="sng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государственным закупкам осуществляются в случаях, если:</a:t>
            </a:r>
          </a:p>
          <a:p>
            <a:pPr algn="just"/>
            <a:endParaRPr lang="ru-RU" sz="2400" b="1" dirty="0">
              <a:solidFill>
                <a:srgbClr val="C00000"/>
              </a:solidFill>
            </a:endParaRPr>
          </a:p>
          <a:p>
            <a:pPr algn="just"/>
            <a:r>
              <a:rPr lang="ru-RU" sz="2400" dirty="0"/>
              <a:t>	2) государственные закупки способом запроса ценовых предложений признаны несостоявшимися в случаях, предусмотренных настоящим Законом, или принятые организатором меры, предусмотренные пунктами 7 и 9 статьи 15 настоящего Закона, не привели к заключению договора.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sz="2800" dirty="0"/>
              <a:t>	</a:t>
            </a:r>
            <a:r>
              <a:rPr lang="ru-RU" sz="2400" dirty="0"/>
              <a:t>Разъяснение лектора: один источник по не состоявшимся закупке подлежит после объявления посредством </a:t>
            </a:r>
            <a:r>
              <a:rPr lang="ru-RU" sz="2400" dirty="0" err="1"/>
              <a:t>веб-портала</a:t>
            </a:r>
            <a:r>
              <a:rPr lang="ru-RU" sz="2400" dirty="0"/>
              <a:t> 2 (дважды) подряд.</a:t>
            </a:r>
          </a:p>
          <a:p>
            <a:pPr lvl="1" algn="just"/>
            <a:endParaRPr lang="ru-RU" sz="2400" dirty="0"/>
          </a:p>
          <a:p>
            <a:pPr lvl="1" algn="just"/>
            <a:r>
              <a:rPr lang="ru-RU" sz="2400" dirty="0"/>
              <a:t>	При этом, случае если один источник признан не состоявшимся Организатору требуется провести новые процедуру способом запроса ценовых предложений.</a:t>
            </a:r>
          </a:p>
          <a:p>
            <a:pPr lvl="1" algn="just"/>
            <a:endParaRPr lang="ru-RU" sz="2400" dirty="0"/>
          </a:p>
          <a:p>
            <a:pPr lvl="1" algn="just"/>
            <a:r>
              <a:rPr lang="ru-RU" sz="2400" dirty="0"/>
              <a:t>	Дважды направлять посредством </a:t>
            </a:r>
            <a:r>
              <a:rPr lang="ru-RU" sz="2400" dirty="0" err="1"/>
              <a:t>веб-портала</a:t>
            </a:r>
            <a:r>
              <a:rPr lang="ru-RU" sz="2400" dirty="0"/>
              <a:t> приглашение из одного источника одному потенциальному поставщику, а так же другому потенциальному поставщику </a:t>
            </a:r>
            <a:r>
              <a:rPr lang="ru-RU" sz="2400" b="1" dirty="0">
                <a:solidFill>
                  <a:srgbClr val="C00000"/>
                </a:solidFill>
              </a:rPr>
              <a:t>не допускается. </a:t>
            </a:r>
          </a:p>
          <a:p>
            <a:pPr lvl="1" algn="just"/>
            <a:endParaRPr lang="ru-RU" sz="2800" dirty="0"/>
          </a:p>
          <a:p>
            <a:pPr lvl="1" algn="just"/>
            <a:r>
              <a:rPr lang="ru-RU" sz="2800" dirty="0"/>
              <a:t>  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-1"/>
            <a:ext cx="914400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bmk="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ОСУЩЕСТВЛЕНИЯ ГОСУДАРСТВЕННЫХ ЗАКУПОК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24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араграф 2. Порядок определения демпинговой цены при осуществлении государственных закупок способом запроса ценовых предложений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49263" algn="just" defTabSz="914400"/>
            <a:r>
              <a:rPr lang="ru-RU" sz="2400" dirty="0"/>
              <a:t>97. Ценовое предложение потенциального поставщика, участвующего в государственных закупках способом запроса ценовых предложений, признается </a:t>
            </a:r>
            <a:r>
              <a:rPr lang="ru-RU" sz="2400" b="1" dirty="0">
                <a:solidFill>
                  <a:srgbClr val="FF0000"/>
                </a:solidFill>
              </a:rPr>
              <a:t>демпинговым</a:t>
            </a:r>
            <a:r>
              <a:rPr lang="ru-RU" sz="2400" dirty="0"/>
              <a:t>, если оно ниже цены, выделенной для осуществления государственных закупок способом запроса </a:t>
            </a:r>
            <a:r>
              <a:rPr lang="ru-RU" sz="2400" b="1" dirty="0"/>
              <a:t>ценовых предложений более чем на </a:t>
            </a:r>
            <a:r>
              <a:rPr lang="ru-RU" sz="2400" b="1" u="sng" dirty="0">
                <a:solidFill>
                  <a:srgbClr val="FF0000"/>
                </a:solidFill>
              </a:rPr>
              <a:t>десять процентов</a:t>
            </a:r>
            <a:r>
              <a:rPr lang="ru-RU" sz="2400" b="1" dirty="0"/>
              <a:t>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 defTabSz="914400"/>
            <a:r>
              <a:rPr lang="ru-RU" sz="2000" dirty="0"/>
              <a:t>98. </a:t>
            </a:r>
            <a:r>
              <a:rPr lang="ru-RU" sz="2000" b="1" dirty="0">
                <a:solidFill>
                  <a:srgbClr val="FF0000"/>
                </a:solidFill>
              </a:rPr>
              <a:t>Допускается</a:t>
            </a:r>
            <a:r>
              <a:rPr lang="ru-RU" sz="2000" dirty="0"/>
              <a:t> представление </a:t>
            </a:r>
            <a:r>
              <a:rPr lang="ru-RU" sz="2000" b="1" dirty="0">
                <a:solidFill>
                  <a:srgbClr val="FF0000"/>
                </a:solidFill>
              </a:rPr>
              <a:t>демпинговой цены </a:t>
            </a:r>
            <a:r>
              <a:rPr lang="ru-RU" sz="2000" dirty="0"/>
              <a:t>по государственным закупкам товаров, работ, услуг, предусмотренных пунктом 97 настоящих Правил </a:t>
            </a:r>
            <a:r>
              <a:rPr lang="ru-RU" sz="2000" b="1" dirty="0"/>
              <a:t>при условии внесения потенциальным поставщиком дополнительно к обеспечению исполнения договора суммы в размере равной сниженной сумме </a:t>
            </a:r>
            <a:r>
              <a:rPr lang="ru-RU" sz="2000" b="1" dirty="0">
                <a:solidFill>
                  <a:srgbClr val="FF0000"/>
                </a:solidFill>
              </a:rPr>
              <a:t>от минимальной допустимой цены, не признаваемой демпинговой.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bmk="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bmk="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Сумма </a:t>
            </a:r>
            <a:r>
              <a:rPr lang="ru-RU" sz="2800" b="1" u="sng" dirty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обеспечения договора и сумма обеспечения демпинга рассчитывается автоматически </a:t>
            </a:r>
            <a:r>
              <a:rPr lang="ru-RU" sz="2800" b="1" u="sng" dirty="0" err="1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</a:t>
            </a:r>
            <a:r>
              <a:rPr lang="ru-RU" sz="2800" b="1" u="sng" dirty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порталом в договоре.</a:t>
            </a:r>
            <a:endParaRPr kumimoji="0" lang="ru-RU" sz="2800" b="1" i="0" u="sng" strike="noStrike" cap="none" normalizeH="0" baseline="0" dirty="0" bmk="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bmk=""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" y="-2"/>
            <a:ext cx="9143999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Глава 7. Обеспечение заявки на участие в государственных закупках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defTabSz="914400"/>
            <a:r>
              <a:rPr lang="ru-RU" sz="2000" dirty="0"/>
              <a:t>	В случае осуществления государственных закупок </a:t>
            </a:r>
            <a:r>
              <a:rPr lang="ru-RU" sz="2000" b="1" dirty="0">
                <a:solidFill>
                  <a:srgbClr val="FF0000"/>
                </a:solidFill>
              </a:rPr>
              <a:t>способом запроса ценовых предложений</a:t>
            </a:r>
            <a:r>
              <a:rPr lang="ru-RU" sz="2000" dirty="0"/>
              <a:t> потенциальный поставщик вносит </a:t>
            </a:r>
            <a:r>
              <a:rPr lang="ru-RU" sz="2000" b="1" dirty="0"/>
              <a:t>обеспечение заявки </a:t>
            </a:r>
            <a:r>
              <a:rPr lang="ru-RU" sz="2000" dirty="0"/>
              <a:t>на участие в государственной закупке </a:t>
            </a:r>
            <a:r>
              <a:rPr lang="ru-RU" sz="2000" b="1" dirty="0">
                <a:solidFill>
                  <a:srgbClr val="FF0000"/>
                </a:solidFill>
              </a:rPr>
              <a:t>в размере трех процентов</a:t>
            </a:r>
            <a:r>
              <a:rPr lang="ru-RU" sz="2000" dirty="0"/>
              <a:t> от суммы, выделенной для приобретения товаров, работ, услуг.</a:t>
            </a:r>
          </a:p>
          <a:p>
            <a:pPr algn="just" defTabSz="914400"/>
            <a:endParaRPr lang="ru-RU" sz="2000" dirty="0"/>
          </a:p>
          <a:p>
            <a:pPr lvl="0" defTabSz="914400"/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-1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/>
            <a:r>
              <a:rPr lang="ru-RU" sz="2000" b="1" dirty="0"/>
              <a:t> Параграф 2. Извещение о проведении государственных закупок способом запроса ценовых предложений</a:t>
            </a:r>
            <a:endParaRPr lang="ru-RU" sz="2000" dirty="0"/>
          </a:p>
          <a:p>
            <a:pPr algn="ctr" defTabSz="914400"/>
            <a:endParaRPr lang="ru-RU" sz="2000" dirty="0"/>
          </a:p>
          <a:p>
            <a:pPr algn="just"/>
            <a:r>
              <a:rPr lang="ru-RU" sz="2000" dirty="0"/>
              <a:t>	411. Организатор не </a:t>
            </a:r>
            <a:r>
              <a:rPr lang="ru-RU" sz="2000" b="1" dirty="0">
                <a:solidFill>
                  <a:srgbClr val="FF0000"/>
                </a:solidFill>
              </a:rPr>
              <a:t>позднее двух рабочих дней </a:t>
            </a:r>
            <a:r>
              <a:rPr lang="ru-RU" sz="2000" dirty="0"/>
              <a:t>до окончания срока представления ценовых предложений, размещает на </a:t>
            </a:r>
            <a:r>
              <a:rPr lang="ru-RU" sz="2000" dirty="0" err="1"/>
              <a:t>веб-портале</a:t>
            </a:r>
            <a:r>
              <a:rPr lang="ru-RU" sz="2000" dirty="0"/>
              <a:t> </a:t>
            </a:r>
            <a:r>
              <a:rPr lang="ru-RU" sz="2000" dirty="0" err="1"/>
              <a:t>на</a:t>
            </a:r>
            <a:r>
              <a:rPr lang="ru-RU" sz="2000" dirty="0"/>
              <a:t> казахском и русском языках следующие сведения о проводимых государственных закупках способом запроса ценовых предложений: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1) о количестве товара, объемах выполняемых работ, оказываемых услуг, являющихся предметом проводимых государственных закупок,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указанием выделенных сумм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***(данные подтягиваются с плана государственных закупок)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defTabSz="914400" eaLnBrk="0" hangingPunct="0"/>
            <a:r>
              <a:rPr lang="en-US" sz="2400" dirty="0"/>
              <a:t>     </a:t>
            </a:r>
            <a:r>
              <a:rPr lang="ru-RU" sz="2400" dirty="0"/>
              <a:t> 2) краткое описание закупаемых товаров, работ, услуг;</a:t>
            </a:r>
          </a:p>
          <a:p>
            <a:pPr algn="just" defTabSz="914400" eaLnBrk="0" hangingPunct="0"/>
            <a:endParaRPr lang="ru-RU" sz="2400" dirty="0"/>
          </a:p>
          <a:p>
            <a:pPr algn="just" defTabSz="914400" eaLnBrk="0" hangingPunct="0"/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***(данные подтягиваются с плана государственных закупок)</a:t>
            </a:r>
            <a:endParaRPr lang="ru-RU" sz="2400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1400" b="0" i="0" u="none" strike="noStrike" cap="none" normalizeH="0" baseline="0" dirty="0" bmk="z91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3) место поставки товара, выполнения работ, оказания услуг;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defTabSz="914400"/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***(данные подтягиваются с плана государственных закупок)</a:t>
            </a:r>
          </a:p>
          <a:p>
            <a:pPr algn="just" defTabSz="914400"/>
            <a:r>
              <a:rPr lang="en-US" sz="2400" dirty="0"/>
              <a:t>    </a:t>
            </a:r>
            <a:endParaRPr lang="ru-RU" sz="2400" dirty="0"/>
          </a:p>
          <a:p>
            <a:pPr algn="just" defTabSz="914400"/>
            <a:r>
              <a:rPr lang="ru-RU" sz="2400" dirty="0"/>
              <a:t>        4) требуемые сроки поставки товара, выполнения работ, оказания услуг;</a:t>
            </a:r>
          </a:p>
          <a:p>
            <a:pPr algn="just" defTabSz="914400"/>
            <a:endParaRPr lang="ru-RU" sz="2400" dirty="0"/>
          </a:p>
          <a:p>
            <a:pPr algn="just" defTabSz="914400"/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***(данные подтягиваются с плана государственных закупок)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5) о сроке начала и окончания представления потенциальными поставщиками ценовых 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предложений;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defTabSz="914400"/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***(данные указываются непосредственно в при объявлении посредством </a:t>
            </a:r>
            <a:r>
              <a:rPr lang="ru-RU" sz="2400" b="1" i="1" dirty="0" err="1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веб-портала</a:t>
            </a:r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just" defTabSz="914400"/>
            <a:endParaRPr lang="ru-RU" sz="2400" b="1" i="1" dirty="0" bmk="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/>
            <a:r>
              <a:rPr lang="en-US" sz="2400" dirty="0"/>
              <a:t>   </a:t>
            </a:r>
            <a:r>
              <a:rPr lang="ru-RU" sz="2400" dirty="0"/>
              <a:t> 6) проект договора с указанием технической спецификации.</a:t>
            </a:r>
          </a:p>
          <a:p>
            <a:pPr algn="just" defTabSz="914400"/>
            <a:endParaRPr lang="ru-RU" sz="2400" dirty="0"/>
          </a:p>
          <a:p>
            <a:pPr algn="just" defTabSz="914400"/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***(проект договора формируется в при объявлении посредством </a:t>
            </a:r>
            <a:r>
              <a:rPr lang="ru-RU" sz="2400" b="1" i="1" dirty="0" err="1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веб-портала</a:t>
            </a:r>
            <a:r>
              <a:rPr lang="ru-RU" sz="2400" b="1" i="1" dirty="0" bmk="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just" defTabSz="914400"/>
            <a:endParaRPr lang="ru-RU" sz="2400" dirty="0"/>
          </a:p>
          <a:p>
            <a:pPr algn="just" defTabSz="914400"/>
            <a:endParaRPr lang="ru-RU" sz="2400" b="1" i="1" dirty="0" bmk="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89154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Параграф 3. Представление потенциальными поставщиками ценовых предложений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/>
            <a:r>
              <a:rPr lang="ru-RU" sz="2400" dirty="0"/>
              <a:t>	414. Представление </a:t>
            </a:r>
            <a:r>
              <a:rPr lang="ru-RU" sz="2400" b="1" dirty="0">
                <a:solidFill>
                  <a:srgbClr val="00B0F0"/>
                </a:solidFill>
              </a:rPr>
              <a:t>потенциальным</a:t>
            </a:r>
            <a:r>
              <a:rPr lang="ru-RU" sz="2400" dirty="0"/>
              <a:t> поставщиком ценового предложения является </a:t>
            </a:r>
            <a:r>
              <a:rPr lang="ru-RU" sz="2400" b="1" dirty="0">
                <a:solidFill>
                  <a:srgbClr val="FF0000"/>
                </a:solidFill>
              </a:rPr>
              <a:t>формой выражения его согласия </a:t>
            </a:r>
            <a:r>
              <a:rPr lang="ru-RU" sz="2400" b="1" dirty="0"/>
              <a:t>осуществить поставку товара, выполнение работ</a:t>
            </a:r>
            <a:r>
              <a:rPr lang="ru-RU" sz="2400" dirty="0"/>
              <a:t>, оказание услуг с соблюдением условий, </a:t>
            </a:r>
            <a:r>
              <a:rPr lang="ru-RU" sz="2400" b="1" dirty="0">
                <a:solidFill>
                  <a:srgbClr val="FF0000"/>
                </a:solidFill>
              </a:rPr>
              <a:t>предусмотренных в проекте договора и технической спецификации.</a:t>
            </a:r>
          </a:p>
          <a:p>
            <a:pPr algn="just" defTabSz="914400"/>
            <a:endParaRPr lang="ru-RU" sz="2400" b="1" dirty="0">
              <a:solidFill>
                <a:srgbClr val="FF0000"/>
              </a:solidFill>
            </a:endParaRPr>
          </a:p>
          <a:p>
            <a:pPr algn="just" defTabSz="914400"/>
            <a:r>
              <a:rPr lang="en-US" sz="2400" dirty="0"/>
              <a:t>    </a:t>
            </a:r>
            <a:r>
              <a:rPr lang="ru-RU" sz="2400" dirty="0"/>
              <a:t> 415. В ценовое предложение потенциального поставщика включаются </a:t>
            </a:r>
            <a:r>
              <a:rPr lang="ru-RU" sz="2400" b="1" dirty="0">
                <a:solidFill>
                  <a:srgbClr val="FF0000"/>
                </a:solidFill>
              </a:rPr>
              <a:t>все расходы</a:t>
            </a:r>
            <a:r>
              <a:rPr lang="ru-RU" sz="2400" b="1" dirty="0"/>
              <a:t>, связанные с поставкой товаров, выполнением работ, оказанием услуг</a:t>
            </a:r>
            <a:r>
              <a:rPr lang="ru-RU" sz="2400" dirty="0"/>
              <a:t>.</a:t>
            </a:r>
          </a:p>
          <a:p>
            <a:pPr algn="just" defTabSz="914400"/>
            <a:endParaRPr lang="ru-RU" sz="2400" b="1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Параграф 4. Сопоставление ценовых предложений и подведение итогов государственных закупок способом запроса ценовых предложений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419. По истечении срока представления ценовых предложений </a:t>
            </a:r>
            <a:r>
              <a:rPr kumimoji="0" lang="ru-RU" sz="2000" b="0" i="0" u="none" strike="noStrike" cap="none" normalizeH="0" baseline="0" dirty="0" err="1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веб-порталом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производится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автоматическое сопоставление ценовых предложений 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подведение итогов государственных закупок способом запроса ценовых предложений.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000" dirty="0" bmk="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420. Победителем признается потенциальный поставщик,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предложивший наименьшее ценовое предложение.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000" b="0" i="0" u="none" strike="noStrike" cap="none" normalizeH="0" baseline="0" dirty="0" bmk="z94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421. Потенциальный поставщик, занявший </a:t>
            </a:r>
            <a:r>
              <a:rPr kumimoji="0" lang="ru-RU" sz="2000" b="1" i="0" u="sng" strike="noStrike" cap="none" normalizeH="0" baseline="0" dirty="0" bmk="z94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второе место</a:t>
            </a:r>
            <a:r>
              <a:rPr kumimoji="0" lang="ru-RU" sz="2000" b="0" i="0" u="none" strike="noStrike" cap="none" normalizeH="0" baseline="0" dirty="0" bmk="z94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определяется на основе цены, </a:t>
            </a:r>
            <a:r>
              <a:rPr kumimoji="0" lang="ru-RU" sz="2000" b="1" i="0" u="none" strike="noStrike" cap="none" normalizeH="0" baseline="0" dirty="0" bmk="z94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следующей после наименьшего ценового предложения.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Статья 7. Ограничения, связанные с участием в государственных закупках</a:t>
            </a:r>
          </a:p>
          <a:p>
            <a:pPr algn="ctr"/>
            <a:endParaRPr lang="ru-RU" sz="2000" b="1" dirty="0"/>
          </a:p>
          <a:p>
            <a:pPr algn="just"/>
            <a:r>
              <a:rPr lang="ru-RU" sz="2000" dirty="0"/>
              <a:t> 	3. Потенциальный поставщик и </a:t>
            </a:r>
            <a:r>
              <a:rPr lang="ru-RU" sz="2000" b="1" dirty="0" err="1">
                <a:solidFill>
                  <a:srgbClr val="FF0000"/>
                </a:solidFill>
              </a:rPr>
              <a:t>аффилированное</a:t>
            </a:r>
            <a:r>
              <a:rPr lang="ru-RU" sz="2000" b="1" dirty="0">
                <a:solidFill>
                  <a:srgbClr val="FF0000"/>
                </a:solidFill>
              </a:rPr>
              <a:t> лицо </a:t>
            </a:r>
            <a:r>
              <a:rPr lang="ru-RU" sz="2000" dirty="0"/>
              <a:t>потенциального поставщика </a:t>
            </a:r>
            <a:r>
              <a:rPr lang="ru-RU" sz="2000" b="1" u="sng" dirty="0"/>
              <a:t>не имеют права участвовать </a:t>
            </a:r>
            <a:r>
              <a:rPr lang="ru-RU" sz="2000" dirty="0"/>
              <a:t>в одном лоте при осуществлении государственных закупок способом конкурса, аукциона, </a:t>
            </a:r>
            <a:r>
              <a:rPr lang="ru-RU" sz="2000" b="1" u="sng" dirty="0">
                <a:solidFill>
                  <a:srgbClr val="FF0000"/>
                </a:solidFill>
              </a:rPr>
              <a:t>запроса ценовых предложений</a:t>
            </a:r>
            <a:r>
              <a:rPr lang="ru-RU" sz="2000" dirty="0"/>
              <a:t>.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	</a:t>
            </a:r>
            <a:r>
              <a:rPr lang="ru-RU" sz="1800" b="1" dirty="0" err="1">
                <a:solidFill>
                  <a:srgbClr val="FF0000"/>
                </a:solidFill>
              </a:rPr>
              <a:t>Аффилированное</a:t>
            </a:r>
            <a:r>
              <a:rPr lang="ru-RU" sz="1800" b="1" dirty="0">
                <a:solidFill>
                  <a:srgbClr val="FF0000"/>
                </a:solidFill>
              </a:rPr>
              <a:t> лицо </a:t>
            </a:r>
            <a:r>
              <a:rPr lang="ru-RU" sz="1800" dirty="0"/>
              <a:t>потенциального поставщика – любое физическое или юридическое лицо, которое </a:t>
            </a:r>
            <a:r>
              <a:rPr lang="ru-RU" sz="1800" b="1" dirty="0"/>
              <a:t>имеет право определять решения и (или) оказывать влияние на принимаемые данным потенциальным поставщиком решения, в том числе в силу сделки, совершенной в письменной форме</a:t>
            </a:r>
            <a:r>
              <a:rPr lang="ru-RU" sz="1800" dirty="0"/>
              <a:t>, а также любое </a:t>
            </a:r>
            <a:r>
              <a:rPr lang="ru-RU" sz="1800" b="1" dirty="0"/>
              <a:t>физическое или юридическое лицо, в отношении которого данный потенциальный поставщик имеет такое право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-1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422. В случае, если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наименьшее ценовое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предложение представлено несколькими потенциальными поставщиками,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победителем признается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потенциальный поставщик, ценовое предложение которого поступило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ранее ценовых предложений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других потенциальных поставщиков.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bmk="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400" b="0" i="0" u="none" strike="noStrike" cap="none" normalizeH="0" baseline="0" dirty="0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423. </a:t>
            </a:r>
            <a:r>
              <a:rPr kumimoji="0" lang="ru-RU" sz="2400" b="1" i="0" u="none" strike="noStrike" cap="none" normalizeH="0" baseline="0" dirty="0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допускается проведение переговоров между организатором и </a:t>
            </a:r>
            <a:r>
              <a:rPr kumimoji="0" lang="ru-RU" sz="2400" b="1" i="0" u="none" strike="noStrike" cap="none" normalizeH="0" baseline="0" dirty="0" bmk="z942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потенциальным</a:t>
            </a:r>
            <a:r>
              <a:rPr kumimoji="0" lang="ru-RU" sz="2400" b="1" i="0" u="none" strike="noStrike" cap="none" normalizeH="0" baseline="0" dirty="0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поставщиком </a:t>
            </a:r>
            <a:r>
              <a:rPr kumimoji="0" lang="ru-RU" sz="2400" b="0" i="0" u="none" strike="noStrike" cap="none" normalizeH="0" baseline="0" dirty="0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отношении его ценового предложения посредством </a:t>
            </a:r>
            <a:r>
              <a:rPr kumimoji="0" lang="ru-RU" sz="2400" b="0" i="0" u="none" strike="noStrike" cap="none" normalizeH="0" baseline="0" dirty="0" err="1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0" i="0" u="none" strike="noStrike" cap="none" normalizeH="0" baseline="0" dirty="0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либо иными способами без применения </a:t>
            </a:r>
            <a:r>
              <a:rPr kumimoji="0" lang="ru-RU" sz="2400" b="0" i="0" u="none" strike="noStrike" cap="none" normalizeH="0" baseline="0" dirty="0" err="1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0" i="0" u="none" strike="noStrike" cap="none" normalizeH="0" baseline="0" dirty="0" bmk="z94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-1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424. Если в течение срока представления ценовых предложений представлено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только одно ценовое предложение потенциального поставщика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такие государственные закупки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автоматически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веб-порталом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признаются несостоявшимися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 организатор осуществляет государственные закупки способом из одного источника у потенциального поставщика,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представившего данное ценовое предложение.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При этом цена заключенного договора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должна превышать ценовое предложение потенциального поставщика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-1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425. Если в течение срока представления ценовых предложений не представлено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 одно ценовое предложение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потенциальных поставщиков, такие государственные закупки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автоматически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веб-порталом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признаются несостоявшимися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 организатор осуществляет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повторные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государственные закупки способом запроса ценовых предложений.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-1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Глава 18. Договор</a:t>
            </a: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Параграф 1. Заключение договора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bmk="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defTabSz="914400" eaLnBrk="0" hangingPunct="0"/>
            <a:r>
              <a:rPr lang="ru-RU" sz="2400" dirty="0"/>
              <a:t>	519. Заказчик направляет победителю </a:t>
            </a:r>
            <a:r>
              <a:rPr lang="ru-RU" sz="2400" b="1" dirty="0">
                <a:solidFill>
                  <a:srgbClr val="FF0000"/>
                </a:solidFill>
              </a:rPr>
              <a:t>проект договора</a:t>
            </a:r>
            <a:r>
              <a:rPr lang="ru-RU" sz="2400" dirty="0"/>
              <a:t>, удостоверенный электронной цифровой подписью посредством </a:t>
            </a:r>
            <a:r>
              <a:rPr lang="ru-RU" sz="2400" dirty="0" err="1"/>
              <a:t>веб-портала</a:t>
            </a:r>
            <a:r>
              <a:rPr lang="ru-RU" sz="2400" dirty="0"/>
              <a:t>, в соответствии с типовыми договорами о государственных закупках товаров, работ, услуг, согласно приложениям </a:t>
            </a:r>
            <a:r>
              <a:rPr lang="ru-RU" sz="2400" b="1" dirty="0">
                <a:solidFill>
                  <a:srgbClr val="FF0000"/>
                </a:solidFill>
              </a:rPr>
              <a:t>38, 39, 40, 41, 42 и 43 </a:t>
            </a:r>
            <a:r>
              <a:rPr lang="ru-RU" sz="2400" dirty="0"/>
              <a:t>к настоящим Правилам, за исключением лица, имеющего </a:t>
            </a:r>
            <a:r>
              <a:rPr lang="ru-RU" sz="2400" b="1" dirty="0"/>
              <a:t>ограничения, связанные с участием в государственных закупках, предусмотренные в </a:t>
            </a:r>
            <a:r>
              <a:rPr lang="ru-RU" sz="2400" b="1" dirty="0">
                <a:solidFill>
                  <a:srgbClr val="FF0000"/>
                </a:solidFill>
              </a:rPr>
              <a:t>статье 7 Закона</a:t>
            </a:r>
            <a:r>
              <a:rPr lang="ru-RU" sz="2400" dirty="0"/>
              <a:t>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bmk="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bmk="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-1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/>
              <a:t>3) в течение </a:t>
            </a:r>
            <a:r>
              <a:rPr lang="ru-RU" sz="2400" b="1" dirty="0">
                <a:solidFill>
                  <a:srgbClr val="FF0000"/>
                </a:solidFill>
              </a:rPr>
              <a:t>3 (трех) рабочих дней </a:t>
            </a:r>
            <a:r>
              <a:rPr lang="ru-RU" sz="2400" dirty="0"/>
              <a:t>со дня </a:t>
            </a:r>
            <a:r>
              <a:rPr lang="ru-RU" sz="2400" b="1" dirty="0"/>
              <a:t>определения победителя государственных закупок способом запроса ценовых предложений</a:t>
            </a:r>
            <a:r>
              <a:rPr lang="ru-RU" sz="2400" dirty="0"/>
              <a:t>, через электронный магазин.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/>
          </a:p>
          <a:p>
            <a:pPr algn="just" defTabSz="914400"/>
            <a:r>
              <a:rPr lang="en-US" sz="2400" dirty="0"/>
              <a:t>     </a:t>
            </a:r>
            <a:r>
              <a:rPr lang="ru-RU" sz="2400" dirty="0"/>
              <a:t> 526. </a:t>
            </a:r>
            <a:r>
              <a:rPr lang="ru-RU" sz="2400" b="1" dirty="0">
                <a:solidFill>
                  <a:srgbClr val="FF0000"/>
                </a:solidFill>
              </a:rPr>
              <a:t>Проект договора </a:t>
            </a:r>
            <a:r>
              <a:rPr lang="ru-RU" sz="2400" dirty="0"/>
              <a:t>удостоверяется победителем государственных закупок способом конкурса, аукциона, запроса ценовых предложений посредством электронной цифровой подписи в </a:t>
            </a:r>
            <a:r>
              <a:rPr lang="ru-RU" sz="2400" b="1" dirty="0"/>
              <a:t>течение трех рабочих дней </a:t>
            </a:r>
            <a:r>
              <a:rPr lang="ru-RU" sz="2400" dirty="0"/>
              <a:t>со дня поступления на </a:t>
            </a:r>
            <a:r>
              <a:rPr lang="ru-RU" sz="2400" dirty="0" err="1"/>
              <a:t>веб-портале</a:t>
            </a:r>
            <a:r>
              <a:rPr lang="ru-RU" sz="2400" dirty="0"/>
              <a:t> уведомления с приложением проекта договора.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-1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527. Заказчик в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течение одного рабочего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дня со дня истечения срока на обжалование протокола об итогах государственных закупок способом конкурса, аукциона либо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определения победителя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государственных закупок способом запроса ценовых предложений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посредством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победителю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запрос сведений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 лице, подписывающем договор, и реквизитах поставщика для оформления договора.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528. Потенциальный поставщик в </a:t>
            </a:r>
            <a:r>
              <a:rPr kumimoji="0" lang="ru-RU" sz="2400" b="1" i="0" u="sng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течение трех рабочих дней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 дня получения на </a:t>
            </a:r>
            <a:r>
              <a:rPr kumimoji="0" lang="ru-RU" sz="2400" b="0" i="0" u="none" strike="noStrike" cap="none" normalizeH="0" baseline="0" dirty="0" err="1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соответствующего </a:t>
            </a:r>
            <a:r>
              <a:rPr kumimoji="0" lang="ru-RU" sz="2400" b="1" i="0" u="sng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запроса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заполняет и подтверждает сведения о лице, подписывающем договор, и реквизиты поставщика.</a:t>
            </a: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случае отсутствия подтверждения потенциального поставщика сведений о лице, подписывающем договор, и его реквизитов, </a:t>
            </a:r>
            <a:r>
              <a:rPr kumimoji="0" lang="ru-RU" sz="2400" b="1" i="0" u="none" strike="noStrike" cap="none" normalizeH="0" baseline="0" dirty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заказчик подписывает договор в соответствии с </a:t>
            </a:r>
            <a:r>
              <a:rPr kumimoji="0" lang="ru-RU" sz="2400" b="1" i="0" u="none" strike="noStrike" cap="none" normalizeH="0" baseline="0" dirty="0" bmk="z1154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регистрационными данными </a:t>
            </a:r>
            <a:r>
              <a:rPr kumimoji="0" lang="ru-RU" sz="2400" b="1" i="0" u="none" strike="noStrike" cap="none" normalizeH="0" baseline="0" dirty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потенциального поставщика, размещенными на </a:t>
            </a:r>
            <a:r>
              <a:rPr kumimoji="0" lang="ru-RU" sz="2400" b="1" i="0" u="none" strike="noStrike" cap="none" normalizeH="0" baseline="0" dirty="0" err="1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kumimoji="0" lang="ru-RU" sz="2400" b="0" i="0" u="none" strike="noStrike" cap="none" normalizeH="0" baseline="0" dirty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529. Заказчик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позднее одного рабочего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дня со дня истечения срока подтверждения потенциальным поставщиком сведений в соответствии с пунктом 528 настоящих Правил, </a:t>
            </a:r>
            <a:r>
              <a:rPr kumimoji="0" lang="ru-RU" sz="24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формирует проект договора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удостоверенный электронной цифровой подписью, и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для подписания потенциальному поставщику.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531. Если потенциальный поставщик, определенный победителем,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подписал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установленный пунктом 526 настоящих Правил срок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проект договора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заказчик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 дня уклонения победителя от заключения договора направляет победителю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уведомление о необходимости подписания проекта договора в течение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трех рабочих дней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Глава 2. ОСУЩЕСТВЛЕНИЕ ГОСУДАРСТВЕННЫХ ЗАКУПОК</a:t>
            </a:r>
          </a:p>
          <a:p>
            <a:pPr algn="ctr"/>
            <a:endParaRPr lang="ru-RU" sz="2400" dirty="0"/>
          </a:p>
          <a:p>
            <a:pPr algn="ctr"/>
            <a:r>
              <a:rPr lang="ru-RU" sz="2400" b="1" dirty="0"/>
              <a:t>Статья 10. Способы осуществления государственных закупок</a:t>
            </a:r>
          </a:p>
          <a:p>
            <a:endParaRPr lang="ru-RU" sz="2400" b="1" dirty="0"/>
          </a:p>
          <a:p>
            <a:r>
              <a:rPr lang="ru-RU" sz="2400" dirty="0"/>
              <a:t>   3) запроса ценовых предложений;</a:t>
            </a:r>
          </a:p>
          <a:p>
            <a:endParaRPr lang="ru-RU" sz="2400" dirty="0"/>
          </a:p>
          <a:p>
            <a:pPr algn="just"/>
            <a:r>
              <a:rPr lang="ru-RU" sz="2400" dirty="0"/>
              <a:t> 2. Способы осуществления государственных закупок, предусмотренные подпунктами 1), 2), </a:t>
            </a:r>
            <a:r>
              <a:rPr lang="ru-RU" sz="2400" b="1" u="sng" dirty="0">
                <a:solidFill>
                  <a:srgbClr val="FF0000"/>
                </a:solidFill>
              </a:rPr>
              <a:t>3)</a:t>
            </a:r>
            <a:r>
              <a:rPr lang="ru-RU" sz="2400" dirty="0"/>
              <a:t> и 5) пункта 1 настоящей статьи, </a:t>
            </a:r>
            <a:r>
              <a:rPr lang="ru-RU" sz="2400" b="1" dirty="0">
                <a:solidFill>
                  <a:srgbClr val="FF0000"/>
                </a:solidFill>
              </a:rPr>
              <a:t>признаются конкурентными</a:t>
            </a:r>
            <a:r>
              <a:rPr lang="ru-RU" sz="2400" dirty="0"/>
              <a:t>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потенциальный поставщик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трех рабочих дней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получения посредством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уведомления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представил заказчику подписанный договор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заказчик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 со дня уклонения победителя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 заключения договора направляет потенциальному поставщику,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занявшему второе место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проект договора, удостоверенный электронной цифровой подписью, посредством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534. Проект договора удостоверяется потенциальным поставщиком,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занявшим второе место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посредством электронной цифровой подписи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трех рабочих дней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представления ему проекта договора о государственных закупках.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/>
            <a:r>
              <a:rPr lang="ru-RU" sz="2400" dirty="0"/>
              <a:t> </a:t>
            </a:r>
            <a:r>
              <a:rPr lang="en-US" sz="2400" dirty="0"/>
              <a:t>     </a:t>
            </a:r>
            <a:r>
              <a:rPr lang="ru-RU" sz="2400" dirty="0"/>
              <a:t> 535. Если потенциальный поставщик, </a:t>
            </a:r>
            <a:r>
              <a:rPr lang="ru-RU" sz="2400" b="1" dirty="0"/>
              <a:t>занявший второе место, не подписал </a:t>
            </a:r>
            <a:r>
              <a:rPr lang="ru-RU" sz="2400" dirty="0"/>
              <a:t>в установленный срок договор, заказчик осуществляет государственные закупки способами, </a:t>
            </a:r>
            <a:r>
              <a:rPr lang="ru-RU" sz="2400" b="1" dirty="0">
                <a:solidFill>
                  <a:srgbClr val="FF0000"/>
                </a:solidFill>
              </a:rPr>
              <a:t>предусмотренными статьей 10 Закона</a:t>
            </a:r>
            <a:r>
              <a:rPr lang="ru-RU" sz="2400" dirty="0"/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-1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</a:t>
            </a:r>
            <a:r>
              <a:rPr kumimoji="0" lang="ru-RU" sz="2400" b="0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536. Если потенциальный поставщик, определенный победителем, </a:t>
            </a:r>
            <a:r>
              <a:rPr kumimoji="0" lang="ru-RU" sz="2400" b="1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имеет ограничения</a:t>
            </a:r>
            <a:r>
              <a:rPr kumimoji="0" lang="ru-RU" sz="2400" b="0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предусмотренные подпунктами </a:t>
            </a:r>
            <a:r>
              <a:rPr kumimoji="0" lang="ru-RU" sz="2400" b="1" i="0" u="none" strike="noStrike" cap="none" normalizeH="0" baseline="0" dirty="0" bmk="z1166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3), 4), 5), 6), 7) и 8) пункта 1 статьи 7 </a:t>
            </a:r>
            <a:r>
              <a:rPr kumimoji="0" lang="ru-RU" sz="2400" b="0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Закона, определяемые </a:t>
            </a:r>
            <a:r>
              <a:rPr kumimoji="0" lang="ru-RU" sz="2400" b="0" i="0" u="none" strike="noStrike" cap="none" normalizeH="0" baseline="0" dirty="0" err="1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веб-порталом</a:t>
            </a:r>
            <a:r>
              <a:rPr kumimoji="0" lang="ru-RU" sz="2400" b="0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автоматически, заказчик в сроки, установленные в части второй пункта 533 настоящих Правил направляет </a:t>
            </a:r>
            <a:r>
              <a:rPr kumimoji="0" lang="ru-RU" sz="2400" b="1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проект договора потенциальному поставщику, занявшему </a:t>
            </a:r>
            <a:r>
              <a:rPr kumimoji="0" lang="ru-RU" sz="2400" b="1" i="0" u="none" strike="noStrike" cap="none" normalizeH="0" baseline="0" dirty="0" bmk="z1166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второе место</a:t>
            </a:r>
            <a:r>
              <a:rPr kumimoji="0" lang="ru-RU" sz="2400" b="0" i="0" u="none" strike="noStrike" cap="none" normalizeH="0" baseline="0" dirty="0" bmk="z116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537. Поставщик в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течение десяти рабочих дней 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вступления в силу договора вносит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исполнения договора 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аванса (при наличии),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антидемпинговую сумму (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наличии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000" b="0" i="0" u="none" strike="noStrike" cap="none" normalizeH="0" baseline="0" dirty="0" bmk="z1168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Требование части первой настоящего пункта </a:t>
            </a:r>
            <a:r>
              <a:rPr kumimoji="0" lang="ru-RU" sz="2000" b="1" i="0" u="none" strike="noStrike" cap="none" normalizeH="0" baseline="0" dirty="0" bmk="z1168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распространяется </a:t>
            </a:r>
            <a:r>
              <a:rPr kumimoji="0" lang="ru-RU" sz="2000" b="1" i="0" u="none" strike="noStrike" cap="none" normalizeH="0" baseline="0" dirty="0" bmk="z1168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поставщиков, находящихся в реестре отечественных производителей товаров, работ и услуг.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538. Требование о внесении обеспечения исполнения договора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распространяется на: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1) поставщиков, определенных по итогам государственных закупок услуг, предусмотренных государственным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социальным заказом, жилища, принадлежащего на праве частной собственности физическому лицу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не являющемуся субъектом предпринимательской деятельности;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r>
              <a:rPr kumimoji="0" lang="ru-RU" sz="2000" b="0" i="0" u="none" strike="noStrike" cap="none" normalizeH="0" baseline="0" dirty="0" bmk="z117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поставщиков, по договорам, заключенным по результатам государственных закупок </a:t>
            </a:r>
            <a:r>
              <a:rPr kumimoji="0" lang="ru-RU" sz="2000" b="1" i="0" u="none" strike="noStrike" cap="none" normalizeH="0" baseline="0" dirty="0" bmk="z117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через электронный магазин</a:t>
            </a:r>
            <a:r>
              <a:rPr kumimoji="0" lang="ru-RU" sz="2000" b="0" i="0" u="none" strike="noStrike" cap="none" normalizeH="0" baseline="0" dirty="0" bmk="z117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стоимость которых </a:t>
            </a:r>
            <a:r>
              <a:rPr kumimoji="0" lang="ru-RU" sz="2000" b="1" i="0" u="none" strike="noStrike" cap="none" normalizeH="0" baseline="0" dirty="0" bmk="z117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превышает пятисоткратный</a:t>
            </a:r>
            <a:r>
              <a:rPr kumimoji="0" lang="ru-RU" sz="2000" b="0" i="0" u="none" strike="noStrike" cap="none" normalizeH="0" baseline="0" dirty="0" bmk="z117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размер месячного расчетного показателя, установленного на соответствующий финансовый год законом о республиканском бюджете;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bmk="z1171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bmk="z117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500 МРП * 3692 тенге (2024 год) = 1 846 000.00 тенге.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-1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3) поставщиков, по договорам заключенным способом </a:t>
            </a:r>
            <a:r>
              <a:rPr kumimoji="0" lang="ru-RU" sz="2400" b="1" i="0" u="none" strike="noStrike" cap="none" normalizeH="0" baseline="0" dirty="0" bmk="z1172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одного источника путем прямого заключения</a:t>
            </a:r>
            <a:r>
              <a:rPr kumimoji="0" lang="ru-RU" sz="2400" b="0" i="0" u="none" strike="noStrike" cap="none" normalizeH="0" baseline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договора, </a:t>
            </a:r>
            <a:r>
              <a:rPr kumimoji="0" lang="ru-RU" sz="2400" b="1" i="0" u="sng" strike="noStrike" cap="none" normalizeH="0" baseline="0" dirty="0" bmk="z1172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исключением договоров</a:t>
            </a:r>
            <a:r>
              <a:rPr kumimoji="0" lang="ru-RU" sz="2400" b="0" i="0" u="none" strike="noStrike" cap="none" normalizeH="0" baseline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заключенных на основании подпунктов </a:t>
            </a:r>
            <a:r>
              <a:rPr kumimoji="0" lang="ru-RU" sz="2400" b="1" i="0" u="sng" strike="noStrike" cap="none" normalizeH="0" baseline="0" dirty="0" bmk="z1172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19) и 41) пункта 3 статьи 16 Закона</a:t>
            </a:r>
            <a:r>
              <a:rPr kumimoji="0" lang="ru-RU" sz="2400" b="0" i="0" u="none" strike="noStrike" cap="none" normalizeH="0" baseline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bmk="z1172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19) Заключение договоров с РГП ЕНБЕК.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i="1" dirty="0" bmk="z1172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defTabSz="914400"/>
            <a:r>
              <a:rPr kumimoji="0" lang="ru-RU" sz="1600" b="0" i="1" u="none" strike="noStrike" cap="none" normalizeH="0" baseline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41)</a:t>
            </a:r>
            <a:r>
              <a:rPr kumimoji="0" lang="ru-RU" sz="1600" b="0" i="1" u="none" strike="noStrike" cap="none" normalizeH="0" dirty="0" bmk="z1172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i="1" dirty="0"/>
              <a:t>приобретения товаров, работ, услуг, направленных на реализацию критически важных объектов и проектов </a:t>
            </a:r>
            <a:r>
              <a:rPr lang="ru-RU" sz="1600" i="1" dirty="0" err="1"/>
              <a:t>общестранового</a:t>
            </a:r>
            <a:r>
              <a:rPr lang="ru-RU" sz="1600" i="1" dirty="0"/>
              <a:t> значения в соответствии с бюджетным законодательством Республики Казахстан, у лица, определенного Правительством Республики Казахстан по решению (поручению) Президента Республики Казахстан</a:t>
            </a:r>
            <a:endParaRPr kumimoji="0" lang="ru-RU" sz="1600" b="0" i="1" u="none" strike="noStrike" cap="none" normalizeH="0" baseline="0" dirty="0" bmk="z1172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400" b="0" i="0" u="none" strike="noStrike" cap="none" normalizeH="0" baseline="0" dirty="0" bmk="z117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4) поставщиков, находящихся в </a:t>
            </a:r>
            <a:r>
              <a:rPr kumimoji="0" lang="ru-RU" sz="2400" b="1" i="0" u="none" strike="noStrike" cap="none" normalizeH="0" baseline="0" dirty="0" bmk="z117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реестре отечественных производителей товаров, работ, услуг.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-1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539. Требование по внесению </a:t>
            </a:r>
            <a:r>
              <a:rPr kumimoji="0" lang="ru-RU" sz="24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обеспечения </a:t>
            </a:r>
            <a:r>
              <a:rPr kumimoji="0" lang="ru-RU" sz="24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аванса</a:t>
            </a:r>
            <a:r>
              <a:rPr kumimoji="0" lang="ru-RU" sz="24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распространяется на:</a:t>
            </a: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1) поставщиков, с которыми заключены договора </a:t>
            </a:r>
            <a:r>
              <a:rPr kumimoji="0" lang="ru-RU" sz="24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рамках казначейского сопровождения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bmk="z117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2) поставщиков, находящихся в </a:t>
            </a:r>
            <a:r>
              <a:rPr kumimoji="0" lang="ru-RU" sz="2400" b="1" i="0" u="none" strike="noStrike" cap="none" normalizeH="0" baseline="0" dirty="0" bmk="z1176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реестре отечественных производителей товаров, работ, услуг</a:t>
            </a:r>
            <a:r>
              <a:rPr kumimoji="0" lang="ru-RU" sz="2400" b="0" i="0" u="none" strike="noStrike" cap="none" normalizeH="0" baseline="0" dirty="0" bmk="z117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-1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542. Размер обеспечения исполнения договора устанавливается заказчиком, организатором в размере трех процентов от общей суммы договора.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bmk="z118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 осуществлении государственных закупок </a:t>
            </a:r>
            <a:r>
              <a:rPr kumimoji="0" lang="ru-RU" sz="2400" b="1" i="0" u="none" strike="noStrike" cap="none" normalizeH="0" baseline="0" dirty="0" bmk="z118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способом запроса ценовых предложений размер обеспечения договора составляет </a:t>
            </a:r>
            <a:r>
              <a:rPr kumimoji="0" lang="ru-RU" sz="2400" b="1" i="0" u="sng" strike="noStrike" cap="none" normalizeH="0" baseline="0" dirty="0" bmk="z118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пять процентов</a:t>
            </a:r>
            <a:r>
              <a:rPr kumimoji="0" lang="ru-RU" sz="2400" b="1" i="0" u="none" strike="noStrike" cap="none" normalizeH="0" baseline="0" dirty="0" bmk="z118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bmk="z118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 eaLnBrk="0" hangingPunct="0"/>
            <a:r>
              <a:rPr lang="en-US" sz="2400" dirty="0"/>
              <a:t>     </a:t>
            </a:r>
            <a:r>
              <a:rPr lang="ru-RU" sz="2400" dirty="0"/>
              <a:t> 543. В случае, если договором предусмотрена выплата </a:t>
            </a:r>
            <a:r>
              <a:rPr lang="ru-RU" sz="2400" b="1" dirty="0">
                <a:solidFill>
                  <a:srgbClr val="FF0000"/>
                </a:solidFill>
              </a:rPr>
              <a:t>аванса</a:t>
            </a:r>
            <a:r>
              <a:rPr lang="ru-RU" sz="2400" dirty="0"/>
              <a:t>, потенциальный поставщик </a:t>
            </a:r>
            <a:r>
              <a:rPr lang="ru-RU" sz="2400" b="1" dirty="0">
                <a:solidFill>
                  <a:srgbClr val="FF0000"/>
                </a:solidFill>
              </a:rPr>
              <a:t>дополнительно</a:t>
            </a:r>
            <a:r>
              <a:rPr lang="ru-RU" sz="2400" dirty="0"/>
              <a:t> к обеспечению исполнения договора </a:t>
            </a:r>
            <a:r>
              <a:rPr lang="ru-RU" sz="2400" b="1" dirty="0"/>
              <a:t>вносит обеспечение аванса в размере, </a:t>
            </a:r>
            <a:r>
              <a:rPr lang="ru-RU" sz="2400" b="1" dirty="0">
                <a:solidFill>
                  <a:srgbClr val="FF0000"/>
                </a:solidFill>
              </a:rPr>
              <a:t>равном авансу</a:t>
            </a:r>
            <a:r>
              <a:rPr lang="ru-RU" sz="2400" b="1" dirty="0"/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4. Государственные закупки способом запроса ценовых предложений проводятся на однородные товары, работы, услуги, если </a:t>
            </a:r>
            <a:r>
              <a:rPr lang="ru-RU" sz="2400" b="1" dirty="0">
                <a:solidFill>
                  <a:srgbClr val="FF0000"/>
                </a:solidFill>
              </a:rPr>
              <a:t>годовые объемы </a:t>
            </a:r>
            <a:r>
              <a:rPr lang="ru-RU" sz="2400" dirty="0"/>
              <a:t>таких однородных товаров, работ, услуг в стоимостном выражении </a:t>
            </a:r>
            <a:r>
              <a:rPr lang="ru-RU" sz="2400" b="1" dirty="0">
                <a:solidFill>
                  <a:srgbClr val="FF0000"/>
                </a:solidFill>
              </a:rPr>
              <a:t>не превышают </a:t>
            </a:r>
            <a:r>
              <a:rPr lang="ru-RU" sz="2400" b="1" dirty="0" err="1">
                <a:solidFill>
                  <a:srgbClr val="FF0000"/>
                </a:solidFill>
              </a:rPr>
              <a:t>восьмитысячекратного</a:t>
            </a:r>
            <a:r>
              <a:rPr lang="ru-RU" sz="2400" b="1" dirty="0">
                <a:solidFill>
                  <a:srgbClr val="FF0000"/>
                </a:solidFill>
              </a:rPr>
              <a:t> размера месячного расчетного показателя</a:t>
            </a:r>
            <a:r>
              <a:rPr lang="ru-RU" sz="2400" dirty="0"/>
              <a:t>, установленного на соответствующий финансовый год законом о республиканском бюджете. </a:t>
            </a:r>
            <a:r>
              <a:rPr lang="ru-RU" sz="2400" b="1" dirty="0">
                <a:solidFill>
                  <a:srgbClr val="FF0000"/>
                </a:solidFill>
              </a:rPr>
              <a:t>При этом решающим условием является цена.</a:t>
            </a:r>
          </a:p>
          <a:p>
            <a:pPr algn="just"/>
            <a:endParaRPr lang="ru-RU" sz="2400" b="1" dirty="0">
              <a:solidFill>
                <a:srgbClr val="FF0000"/>
              </a:solidFill>
            </a:endParaRPr>
          </a:p>
          <a:p>
            <a:pPr algn="ctr"/>
            <a:r>
              <a:rPr lang="ru-RU" sz="2400" b="1" u="sng" dirty="0">
                <a:solidFill>
                  <a:srgbClr val="0070C0"/>
                </a:solidFill>
              </a:rPr>
              <a:t>8 000 МРП * 3 </a:t>
            </a:r>
            <a:r>
              <a:rPr lang="en-US" sz="2400" b="1" u="sng" dirty="0">
                <a:solidFill>
                  <a:srgbClr val="0070C0"/>
                </a:solidFill>
              </a:rPr>
              <a:t>932</a:t>
            </a:r>
            <a:r>
              <a:rPr lang="ru-RU" sz="2400" b="1" u="sng" dirty="0">
                <a:solidFill>
                  <a:srgbClr val="0070C0"/>
                </a:solidFill>
              </a:rPr>
              <a:t> МРП (202</a:t>
            </a:r>
            <a:r>
              <a:rPr lang="en-US" sz="2400" b="1" u="sng" dirty="0">
                <a:solidFill>
                  <a:srgbClr val="0070C0"/>
                </a:solidFill>
              </a:rPr>
              <a:t>5</a:t>
            </a:r>
            <a:r>
              <a:rPr lang="ru-RU" sz="2400" b="1" u="sng" dirty="0">
                <a:solidFill>
                  <a:srgbClr val="0070C0"/>
                </a:solidFill>
              </a:rPr>
              <a:t> год) = </a:t>
            </a:r>
            <a:r>
              <a:rPr lang="en-US" sz="2400" b="1" u="sng" dirty="0">
                <a:solidFill>
                  <a:srgbClr val="0070C0"/>
                </a:solidFill>
              </a:rPr>
              <a:t>31 456 </a:t>
            </a:r>
            <a:r>
              <a:rPr lang="ru-RU" sz="2400" b="1" u="sng" dirty="0">
                <a:solidFill>
                  <a:srgbClr val="0070C0"/>
                </a:solidFill>
              </a:rPr>
              <a:t>000 тенге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-1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546. Поставщик может выбрать один из следующих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видов обеспечения исполнения договора, обеспечения аванса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(при наличии), антидемпинговую сумму (при наличии):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1) деньги, находящиеся в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электронном кошельке поставщика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банковскую гарантию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представляемую в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форме электронного документа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форме согласно приложению 44 к настоящим Правилам. Предоставление банковской гарантии на </a:t>
            </a:r>
            <a:r>
              <a:rPr kumimoji="0" lang="ru-RU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бумажном носителе </a:t>
            </a:r>
            <a:r>
              <a:rPr kumimoji="0" lang="ru-RU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допускается в случаях, предусмотренных подпунктами 4), 9), 17), 18), 20), 21), 22), 23), 26), 31), 32), 35), 40) и 41) пункта 3 статьи 16 и статьей 27 Закона;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</a:t>
            </a:r>
            <a:r>
              <a:rPr kumimoji="0" lang="ru-RU" sz="2000" b="0" i="0" u="none" strike="noStrike" cap="none" normalizeH="0" baseline="0" dirty="0" bmk="z1187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договор страхования гражданско-правовой ответственности поставщика, представляемый в форме электронного документа согласно приложению 45 к настоящим Правилам.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-1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553. При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уменьшении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суммы договора по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запросу поставщика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подтверждения заказчиком возврата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единый оператор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трех рабочих дней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внесения изменений в заключенный договор, разблокирует поставщику внесенное обеспечение исполнения договора в размере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пропорционально сниженной сумме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400" b="0" i="0" u="none" strike="noStrike" cap="none" normalizeH="0" baseline="0" dirty="0" bmk="z1199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 условии согласия поставщика на </a:t>
            </a:r>
            <a:r>
              <a:rPr kumimoji="0" lang="ru-RU" sz="2400" b="1" i="0" u="none" strike="noStrike" cap="none" normalizeH="0" baseline="0" dirty="0" bmk="z1199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увеличение суммы договора</a:t>
            </a:r>
            <a:r>
              <a:rPr kumimoji="0" lang="ru-RU" sz="2400" b="0" i="0" u="none" strike="noStrike" cap="none" normalizeH="0" baseline="0" dirty="0" bmk="z1199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поставщик </a:t>
            </a:r>
            <a:r>
              <a:rPr kumimoji="0" lang="ru-RU" sz="2400" b="1" i="0" u="none" strike="noStrike" cap="none" normalizeH="0" baseline="0" dirty="0" bmk="z1199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десяти рабочих дней </a:t>
            </a:r>
            <a:r>
              <a:rPr kumimoji="0" lang="ru-RU" sz="2400" b="0" i="0" u="none" strike="noStrike" cap="none" normalizeH="0" baseline="0" dirty="0" bmk="z1199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внесения изменений в заключенный договор </a:t>
            </a:r>
            <a:r>
              <a:rPr kumimoji="0" lang="ru-RU" sz="2400" b="1" i="0" u="none" strike="noStrike" cap="none" normalizeH="0" baseline="0" dirty="0" bmk="z1199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дополнительно вносит обеспечение исполнения договора </a:t>
            </a:r>
            <a:r>
              <a:rPr kumimoji="0" lang="ru-RU" sz="2400" b="0" i="0" u="none" strike="noStrike" cap="none" normalizeH="0" baseline="0" dirty="0" bmk="z1199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заказчику в размере пропорционально увеличенной сумме с денег, находящиеся в электронном кошельке.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-1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559.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исполнения договора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обеспечения аванса (при наличии), антидемпинговая сумма (при наличии), внесенное через электронный кошелек,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блокируется единым оператором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возвращается поставщику в случае расторжения договора (истечения срока действия договора)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связи с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неисполнением либо ненадлежащим исполнением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поставщиком договорных обязательств.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sz="2400" b="1" u="sng" dirty="0">
                <a:solidFill>
                  <a:srgbClr val="FF0000"/>
                </a:solidFill>
              </a:rPr>
              <a:t>Не допускается </a:t>
            </a:r>
            <a:r>
              <a:rPr lang="ru-RU" sz="2400" dirty="0"/>
              <a:t>в целях применения способа запроса ценовых предложений </a:t>
            </a:r>
            <a:r>
              <a:rPr lang="ru-RU" sz="2400" b="1" u="sng" dirty="0">
                <a:solidFill>
                  <a:srgbClr val="FF0000"/>
                </a:solidFill>
              </a:rPr>
              <a:t>дробление годового объема государственных закупок</a:t>
            </a:r>
            <a:r>
              <a:rPr lang="ru-RU" sz="2400" dirty="0"/>
              <a:t> однородных товаров, работ, услуг в течение финансового года на части, размер одной из которых менее </a:t>
            </a:r>
            <a:r>
              <a:rPr lang="ru-RU" sz="2400" b="1" u="sng" dirty="0">
                <a:solidFill>
                  <a:srgbClr val="2182BD"/>
                </a:solidFill>
              </a:rPr>
              <a:t>предусмотренного частью первой настоящего пункта.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Статья 12. Конкурсная документация, аукционная документация, а также информация, размещаемая при осуществлении государственных закупок </a:t>
            </a:r>
            <a:r>
              <a:rPr lang="ru-RU" sz="1600" b="1" u="sng" dirty="0">
                <a:solidFill>
                  <a:srgbClr val="FF0000"/>
                </a:solidFill>
              </a:rPr>
              <a:t>способом запроса ценовых предложений</a:t>
            </a:r>
          </a:p>
          <a:p>
            <a:pPr algn="ctr"/>
            <a:endParaRPr lang="ru-RU" sz="1600" b="1" dirty="0"/>
          </a:p>
          <a:p>
            <a:pPr algn="just"/>
            <a:r>
              <a:rPr lang="ru-RU" sz="1600" dirty="0"/>
              <a:t>  	2. Конкурсная документация, аукционная документация, а также информация, размещаемая при осуществлении государственных закупок способом </a:t>
            </a:r>
            <a:r>
              <a:rPr lang="ru-RU" sz="1600" b="1" dirty="0"/>
              <a:t>запроса ценовых предложений</a:t>
            </a:r>
            <a:r>
              <a:rPr lang="ru-RU" sz="1600" dirty="0"/>
              <a:t>, разрабатываются организатором на </a:t>
            </a:r>
            <a:r>
              <a:rPr lang="ru-RU" sz="1600" b="1" u="sng" dirty="0">
                <a:solidFill>
                  <a:srgbClr val="FF0000"/>
                </a:solidFill>
              </a:rPr>
              <a:t>казахском и русском языках </a:t>
            </a:r>
            <a:r>
              <a:rPr lang="ru-RU" sz="1600" dirty="0"/>
              <a:t>в соответствии с настоящим Законом и правилами осуществления государственных закупок с учетом требований законодательства Республики Казахстан о государственных секретах, служебной информации ограниченного распространения, определяемой Правительством Республики Казахстан, и иной охраняемой законом тайны.</a:t>
            </a:r>
          </a:p>
          <a:p>
            <a:pPr algn="just"/>
            <a:endParaRPr lang="ru-RU" sz="1600" dirty="0"/>
          </a:p>
          <a:p>
            <a:pPr algn="ctr"/>
            <a:r>
              <a:rPr lang="ru-RU" sz="1600" dirty="0"/>
              <a:t>Закон Республики Казахстан от 11 июля 1997 года N 151 </a:t>
            </a:r>
          </a:p>
          <a:p>
            <a:pPr algn="ctr"/>
            <a:r>
              <a:rPr lang="ru-RU" sz="1600" dirty="0"/>
              <a:t>«О языках в Республике Казахстан»</a:t>
            </a:r>
          </a:p>
          <a:p>
            <a:pPr algn="just"/>
            <a:endParaRPr lang="ru-RU" sz="1600" dirty="0"/>
          </a:p>
          <a:p>
            <a:r>
              <a:rPr lang="ru-RU" sz="1600" b="1" dirty="0"/>
              <a:t>Статья 5. Употребление русского языка</a:t>
            </a:r>
          </a:p>
          <a:p>
            <a:endParaRPr lang="ru-RU" sz="1600" dirty="0"/>
          </a:p>
          <a:p>
            <a:pPr algn="just"/>
            <a:r>
              <a:rPr lang="ru-RU" sz="1600" dirty="0"/>
              <a:t>      В государственных организациях и органах местного самоуправления </a:t>
            </a:r>
            <a:r>
              <a:rPr lang="ru-RU" sz="1600" b="1" u="sng" dirty="0">
                <a:solidFill>
                  <a:srgbClr val="FF0000"/>
                </a:solidFill>
              </a:rPr>
              <a:t>наравне</a:t>
            </a:r>
            <a:r>
              <a:rPr lang="ru-RU" sz="1600" b="1" dirty="0"/>
              <a:t> с казахским официально употребляется </a:t>
            </a:r>
            <a:r>
              <a:rPr lang="ru-RU" sz="1600" b="1" dirty="0">
                <a:solidFill>
                  <a:srgbClr val="FF0000"/>
                </a:solidFill>
              </a:rPr>
              <a:t>русский язык</a:t>
            </a:r>
            <a:r>
              <a:rPr lang="ru-RU" sz="1600" b="1" dirty="0"/>
              <a:t>.</a:t>
            </a:r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	</a:t>
            </a:r>
            <a:r>
              <a:rPr lang="ru-RU" sz="2400" dirty="0"/>
              <a:t>В конкурсной документации, аукционной документации, а также в информации, размещаемой при осуществлении государственных закупок </a:t>
            </a:r>
            <a:r>
              <a:rPr lang="ru-RU" sz="2400" b="1" u="sng" dirty="0"/>
              <a:t>способом запроса ценовых предложений</a:t>
            </a:r>
            <a:r>
              <a:rPr lang="ru-RU" sz="2400" dirty="0"/>
              <a:t>, должно присутствовать </a:t>
            </a:r>
            <a:r>
              <a:rPr lang="ru-RU" sz="2400" b="1" dirty="0"/>
              <a:t>требование о выполнении пуско-наладочных работ</a:t>
            </a:r>
            <a:r>
              <a:rPr lang="ru-RU" sz="2400" dirty="0"/>
              <a:t>, </a:t>
            </a:r>
            <a:r>
              <a:rPr lang="ru-RU" sz="2400" b="1" dirty="0">
                <a:solidFill>
                  <a:srgbClr val="FF0000"/>
                </a:solidFill>
              </a:rPr>
              <a:t>если это необходимо</a:t>
            </a:r>
            <a:r>
              <a:rPr lang="ru-RU" sz="2400" dirty="0"/>
              <a:t> для введения в эксплуатацию товара, работы, услуги.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3. Конкурсная документация, аукционная документация, а также информация, размещаемая при осуществлении государственных закупок </a:t>
            </a:r>
            <a:r>
              <a:rPr lang="ru-RU" sz="2400" b="1" dirty="0">
                <a:solidFill>
                  <a:srgbClr val="FF0000"/>
                </a:solidFill>
              </a:rPr>
              <a:t>способом запроса ценовых предложений</a:t>
            </a:r>
            <a:r>
              <a:rPr lang="ru-RU" sz="2400" dirty="0"/>
              <a:t>, должны содержать требования технической спецификации (краткое описание) </a:t>
            </a:r>
            <a:r>
              <a:rPr lang="ru-RU" sz="2400" b="1" dirty="0">
                <a:solidFill>
                  <a:srgbClr val="FF0000"/>
                </a:solidFill>
              </a:rPr>
              <a:t>с указанием национальных стандартов, а в случае их отсутствия межгосударственных стандартов</a:t>
            </a:r>
            <a:r>
              <a:rPr lang="ru-RU" sz="2400" dirty="0"/>
              <a:t> на закупаемые товары, работы, услуги. </a:t>
            </a:r>
          </a:p>
          <a:p>
            <a:pPr algn="just"/>
            <a:r>
              <a:rPr lang="ru-RU" sz="2400" dirty="0"/>
              <a:t>	При отсутствии национальных и межгосударственных стандартов указываются требуемые функциональные, технические, качественные и эксплуатационные характеристики закупаемых товаров, работ, услуг с учетом нормирования государственных закупок.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7665</TotalTime>
  <Words>3292</Words>
  <Application>Microsoft Office PowerPoint</Application>
  <PresentationFormat>Экран (16:9)</PresentationFormat>
  <Paragraphs>258</Paragraphs>
  <Slides>52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7" baseType="lpstr">
      <vt:lpstr>Arial</vt:lpstr>
      <vt:lpstr>Calibri</vt:lpstr>
      <vt:lpstr>Calibri Light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UserZerde</cp:lastModifiedBy>
  <cp:revision>388</cp:revision>
  <cp:lastPrinted>2023-06-22T08:50:07Z</cp:lastPrinted>
  <dcterms:created xsi:type="dcterms:W3CDTF">2022-11-05T05:19:54Z</dcterms:created>
  <dcterms:modified xsi:type="dcterms:W3CDTF">2025-05-26T05:26:48Z</dcterms:modified>
</cp:coreProperties>
</file>