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76">
  <p:sldMasterIdLst>
    <p:sldMasterId id="2147483673" r:id="rId1"/>
  </p:sldMasterIdLst>
  <p:notesMasterIdLst>
    <p:notesMasterId r:id="rId35"/>
  </p:notesMasterIdLst>
  <p:sldIdLst>
    <p:sldId id="1171" r:id="rId2"/>
    <p:sldId id="1174" r:id="rId3"/>
    <p:sldId id="1175" r:id="rId4"/>
    <p:sldId id="1176" r:id="rId5"/>
    <p:sldId id="1177" r:id="rId6"/>
    <p:sldId id="1178" r:id="rId7"/>
    <p:sldId id="1179" r:id="rId8"/>
    <p:sldId id="1180" r:id="rId9"/>
    <p:sldId id="1181" r:id="rId10"/>
    <p:sldId id="1182" r:id="rId11"/>
    <p:sldId id="1183" r:id="rId12"/>
    <p:sldId id="1184" r:id="rId13"/>
    <p:sldId id="1185" r:id="rId14"/>
    <p:sldId id="1186" r:id="rId15"/>
    <p:sldId id="1187" r:id="rId16"/>
    <p:sldId id="1188" r:id="rId17"/>
    <p:sldId id="1189" r:id="rId18"/>
    <p:sldId id="1190" r:id="rId19"/>
    <p:sldId id="1191" r:id="rId20"/>
    <p:sldId id="1192" r:id="rId21"/>
    <p:sldId id="1193" r:id="rId22"/>
    <p:sldId id="1194" r:id="rId23"/>
    <p:sldId id="1195" r:id="rId24"/>
    <p:sldId id="1196" r:id="rId25"/>
    <p:sldId id="1197" r:id="rId26"/>
    <p:sldId id="1198" r:id="rId27"/>
    <p:sldId id="1199" r:id="rId28"/>
    <p:sldId id="1200" r:id="rId29"/>
    <p:sldId id="1201" r:id="rId30"/>
    <p:sldId id="1202" r:id="rId31"/>
    <p:sldId id="1203" r:id="rId32"/>
    <p:sldId id="1206" r:id="rId33"/>
    <p:sldId id="1204" r:id="rId34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182BD"/>
    <a:srgbClr val="165880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889" autoAdjust="0"/>
    <p:restoredTop sz="96395" autoAdjust="0"/>
  </p:normalViewPr>
  <p:slideViewPr>
    <p:cSldViewPr snapToGrid="0">
      <p:cViewPr>
        <p:scale>
          <a:sx n="110" d="100"/>
          <a:sy n="110" d="100"/>
        </p:scale>
        <p:origin x="-1013" y="-1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03.01.2025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03.01.2025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03.01.2025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03.01.2025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03.01.2025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03.01.2025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03.01.2025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03.01.2025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03.01.2025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03.01.2025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03.01.2025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03.01.2025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03.01.2025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online.zakon.kz/Document/?doc_id=35520090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atameken.kz/ru/pages/128-regional-nye-palaty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online.zakon.kz/Document/?doc_id=1005029" TargetMode="External"/><Relationship Id="rId2" Type="http://schemas.openxmlformats.org/officeDocument/2006/relationships/hyperlink" Target="http://online.zakon.kz/Document/?doc_id=35520090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</a:t>
            </a:r>
            <a:r>
              <a:rPr lang="ru-RU" altLang="ru-RU" sz="12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Астана, </a:t>
            </a:r>
            <a:r>
              <a:rPr lang="ru-RU" altLang="ru-RU" sz="12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2025 г</a:t>
            </a:r>
            <a:r>
              <a:rPr lang="en-US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95513" y="1013460"/>
            <a:ext cx="567055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Новый Закон </a:t>
            </a:r>
            <a:b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«О государственных закупках</a:t>
            </a:r>
            <a:r>
              <a:rPr lang="ru-RU" altLang="ru-RU" sz="24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»</a:t>
            </a:r>
          </a:p>
          <a:p>
            <a:pPr algn="ctr"/>
            <a:endParaRPr lang="ru-RU" altLang="ru-RU" sz="2400" b="1" dirty="0" smtClean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b="1" u="sng" dirty="0" smtClean="0"/>
              <a:t>Регламент работы согласительной комиссии.</a:t>
            </a:r>
            <a:endParaRPr lang="ru-RU" sz="1800" b="1" u="sng" dirty="0" smtClean="0"/>
          </a:p>
          <a:p>
            <a:pPr algn="ctr"/>
            <a:endParaRPr lang="ru-RU" altLang="ru-RU" sz="12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ru-RU" sz="1800" b="1" dirty="0" smtClean="0">
              <a:solidFill>
                <a:srgbClr val="FF0000"/>
              </a:solidFill>
              <a:latin typeface="Calibri" pitchFamily="34" charset="0"/>
            </a:endParaRPr>
          </a:p>
          <a:p>
            <a:pPr algn="ctr"/>
            <a:endParaRPr lang="ru-RU" sz="1800" b="1" dirty="0" smtClean="0">
              <a:solidFill>
                <a:srgbClr val="FF0000"/>
              </a:solidFill>
              <a:latin typeface="Calibri" pitchFamily="34" charset="0"/>
            </a:endParaRPr>
          </a:p>
          <a:p>
            <a:pPr algn="ctr"/>
            <a:r>
              <a:rPr lang="ru-RU" sz="1800" b="1" dirty="0" smtClean="0">
                <a:solidFill>
                  <a:srgbClr val="FF0000"/>
                </a:solidFill>
                <a:latin typeface="Calibri" pitchFamily="34" charset="0"/>
              </a:rPr>
              <a:t>Закон </a:t>
            </a:r>
            <a:r>
              <a:rPr lang="ru-RU" sz="1800" b="1" dirty="0">
                <a:solidFill>
                  <a:srgbClr val="FF0000"/>
                </a:solidFill>
                <a:latin typeface="Calibri" pitchFamily="34" charset="0"/>
              </a:rPr>
              <a:t>Республики Казахстан от 1 июля 2024 года № 106-VIII ЗРК</a:t>
            </a:r>
            <a:r>
              <a:rPr lang="ru-RU" sz="1800" b="1" dirty="0" smtClean="0">
                <a:solidFill>
                  <a:srgbClr val="FF0000"/>
                </a:solidFill>
                <a:latin typeface="Calibri" pitchFamily="34" charset="0"/>
              </a:rPr>
              <a:t>.</a:t>
            </a:r>
          </a:p>
          <a:p>
            <a:pPr algn="ctr"/>
            <a:r>
              <a:rPr lang="ru-RU" altLang="ru-RU" sz="1800" b="1" dirty="0" smtClean="0">
                <a:solidFill>
                  <a:srgbClr val="FF0000"/>
                </a:solidFill>
                <a:latin typeface="Calibri" pitchFamily="34" charset="0"/>
                <a:cs typeface="Tahoma" pitchFamily="34" charset="0"/>
              </a:rPr>
              <a:t>Вступает в силу с 1 января 2025 год</a:t>
            </a:r>
            <a:endParaRPr lang="ru-RU" altLang="ru-RU" sz="1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/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1116013" y="301625"/>
            <a:ext cx="8027987" cy="30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0" hangingPunct="0"/>
            <a:r>
              <a:rPr lang="ru-RU" altLang="ru-RU" sz="13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Министерство финансов Республики Казахстан</a:t>
            </a:r>
            <a:endParaRPr lang="ru-RU" sz="130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Глава 2. Состав и порядок формирования согласительной комиссии</a:t>
            </a:r>
            <a:endParaRPr lang="ru-RU" sz="1400" dirty="0" smtClean="0"/>
          </a:p>
          <a:p>
            <a:r>
              <a:rPr lang="ru-RU" sz="1400" b="1" dirty="0" smtClean="0"/>
              <a:t> </a:t>
            </a:r>
            <a:endParaRPr lang="ru-RU" sz="1400" dirty="0" smtClean="0"/>
          </a:p>
          <a:p>
            <a:pPr algn="just"/>
            <a:r>
              <a:rPr lang="ru-RU" sz="1400" dirty="0" smtClean="0"/>
              <a:t>	4</a:t>
            </a:r>
            <a:r>
              <a:rPr lang="ru-RU" sz="1400" dirty="0" smtClean="0"/>
              <a:t>. В состав согласительной комиссии входят представители заказчика, Национальной палаты предпринимателей Республики Казахстан, представители отраслевых ассоциаций (союзов), аккредитованных в Национальной палате предпринимателей Республики Казахстан</a:t>
            </a:r>
            <a:r>
              <a:rPr lang="ru-RU" sz="1400" dirty="0" smtClean="0"/>
              <a:t>.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*** Примечание: в список </a:t>
            </a:r>
            <a:r>
              <a:rPr lang="ru-RU" sz="1400" b="1" i="1" dirty="0" smtClean="0">
                <a:solidFill>
                  <a:srgbClr val="2182BD"/>
                </a:solidFill>
              </a:rPr>
              <a:t>аккредитованных ассоциаций (союзов) в НПП РК </a:t>
            </a:r>
            <a:r>
              <a:rPr lang="ru-RU" sz="1400" b="1" i="1" dirty="0" err="1" smtClean="0">
                <a:solidFill>
                  <a:srgbClr val="2182BD"/>
                </a:solidFill>
              </a:rPr>
              <a:t>Атамекен</a:t>
            </a:r>
            <a:r>
              <a:rPr lang="ru-RU" sz="1400" b="1" i="1" dirty="0" smtClean="0">
                <a:solidFill>
                  <a:srgbClr val="2182BD"/>
                </a:solidFill>
              </a:rPr>
              <a:t> </a:t>
            </a:r>
            <a:r>
              <a:rPr lang="ru-RU" sz="1400" b="1" i="1" dirty="0" smtClean="0">
                <a:solidFill>
                  <a:srgbClr val="2182BD"/>
                </a:solidFill>
              </a:rPr>
              <a:t>входят 184 </a:t>
            </a:r>
            <a:r>
              <a:rPr lang="ru-RU" sz="1400" b="1" i="1" dirty="0" smtClean="0">
                <a:solidFill>
                  <a:srgbClr val="2182BD"/>
                </a:solidFill>
              </a:rPr>
              <a:t>ассоциаций (союзов) </a:t>
            </a:r>
            <a:endParaRPr lang="ru-RU" sz="14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ссылка на перечень: </a:t>
            </a:r>
            <a:r>
              <a:rPr lang="en-US" sz="1400" b="1" i="1" dirty="0" smtClean="0">
                <a:solidFill>
                  <a:srgbClr val="2182BD"/>
                </a:solidFill>
              </a:rPr>
              <a:t>https://atameken.kz/ru/pages/11-akkreditovannye-associacii</a:t>
            </a:r>
            <a:endParaRPr lang="ru-RU" sz="1400" b="1" i="1" dirty="0" smtClean="0">
              <a:solidFill>
                <a:srgbClr val="2182BD"/>
              </a:solidFill>
            </a:endParaRPr>
          </a:p>
          <a:p>
            <a:pPr algn="just"/>
            <a:endParaRPr lang="ru-RU" sz="1400" dirty="0" smtClean="0"/>
          </a:p>
          <a:p>
            <a:pPr algn="just"/>
            <a:r>
              <a:rPr lang="ru-RU" sz="1400" dirty="0" smtClean="0"/>
              <a:t>	5</a:t>
            </a:r>
            <a:r>
              <a:rPr lang="ru-RU" sz="1400" dirty="0" smtClean="0"/>
              <a:t>. </a:t>
            </a:r>
            <a:r>
              <a:rPr lang="ru-RU" sz="1400" b="1" u="sng" dirty="0" smtClean="0">
                <a:solidFill>
                  <a:srgbClr val="FF0000"/>
                </a:solidFill>
              </a:rPr>
              <a:t>Состав согласительной комиссии </a:t>
            </a:r>
            <a:r>
              <a:rPr lang="ru-RU" sz="1400" dirty="0" smtClean="0"/>
              <a:t>утверждается приказом первого руководителя заказчика и составляет </a:t>
            </a:r>
            <a:r>
              <a:rPr lang="ru-RU" sz="1400" b="1" u="sng" dirty="0" smtClean="0"/>
              <a:t>не менее 3 (трех) членов. </a:t>
            </a:r>
            <a:endParaRPr lang="ru-RU" sz="1400" b="1" u="sng" dirty="0" smtClean="0"/>
          </a:p>
          <a:p>
            <a:pPr algn="just"/>
            <a:r>
              <a:rPr lang="ru-RU" sz="1400" dirty="0" smtClean="0"/>
              <a:t>	В </a:t>
            </a:r>
            <a:r>
              <a:rPr lang="ru-RU" sz="1400" dirty="0" smtClean="0"/>
              <a:t>случае возникновения </a:t>
            </a:r>
            <a:r>
              <a:rPr lang="ru-RU" sz="1400" b="1" dirty="0" smtClean="0"/>
              <a:t>конфликта интересов</a:t>
            </a:r>
            <a:r>
              <a:rPr lang="ru-RU" sz="1400" dirty="0" smtClean="0"/>
              <a:t>, член согласительной комиссии </a:t>
            </a:r>
            <a:r>
              <a:rPr lang="ru-RU" sz="1400" b="1" dirty="0" smtClean="0"/>
              <a:t>обязан заявить самоотвод</a:t>
            </a:r>
            <a:r>
              <a:rPr lang="ru-RU" sz="1400" dirty="0" smtClean="0"/>
              <a:t>. При необходимости осуществляется замена членов и секретаря согласительной комиссии</a:t>
            </a:r>
            <a:r>
              <a:rPr lang="ru-RU" sz="1400" dirty="0" smtClean="0"/>
              <a:t>.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1400" dirty="0" smtClean="0"/>
              <a:t>	</a:t>
            </a:r>
            <a:r>
              <a:rPr lang="ru-RU" sz="1400" b="1" i="1" dirty="0" smtClean="0">
                <a:solidFill>
                  <a:srgbClr val="2182BD"/>
                </a:solidFill>
              </a:rPr>
              <a:t>*** Примечание: согласно «Закона о государственной службе» </a:t>
            </a:r>
            <a:r>
              <a:rPr lang="ru-RU" sz="1400" b="1" i="1" dirty="0" smtClean="0">
                <a:solidFill>
                  <a:srgbClr val="FF0000"/>
                </a:solidFill>
              </a:rPr>
              <a:t>конфликт интересов </a:t>
            </a:r>
            <a:r>
              <a:rPr lang="ru-RU" sz="1400" b="1" i="1" dirty="0" smtClean="0">
                <a:solidFill>
                  <a:srgbClr val="2182BD"/>
                </a:solidFill>
              </a:rPr>
              <a:t>– противоречие между </a:t>
            </a:r>
            <a:r>
              <a:rPr lang="ru-RU" sz="1400" b="1" i="1" u="sng" dirty="0" smtClean="0">
                <a:solidFill>
                  <a:srgbClr val="FF0000"/>
                </a:solidFill>
              </a:rPr>
              <a:t>личными интересами</a:t>
            </a:r>
            <a:r>
              <a:rPr lang="ru-RU" sz="1400" b="1" i="1" dirty="0" smtClean="0">
                <a:solidFill>
                  <a:srgbClr val="2182BD"/>
                </a:solidFill>
              </a:rPr>
              <a:t> государственного служащего и его должностными полномочиями, при котором личные интересы государственного служащего могут привести к </a:t>
            </a:r>
            <a:r>
              <a:rPr lang="ru-RU" sz="1400" b="1" i="1" u="sng" dirty="0" smtClean="0">
                <a:solidFill>
                  <a:srgbClr val="FF0000"/>
                </a:solidFill>
              </a:rPr>
              <a:t>неисполнению или ненадлежащему исполнению им своих должностных полномочий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6</a:t>
            </a:r>
            <a:r>
              <a:rPr lang="ru-RU" dirty="0" smtClean="0"/>
              <a:t>. </a:t>
            </a:r>
            <a:r>
              <a:rPr lang="ru-RU" b="1" dirty="0" smtClean="0">
                <a:solidFill>
                  <a:srgbClr val="FF0000"/>
                </a:solidFill>
              </a:rPr>
              <a:t>Срок действия </a:t>
            </a:r>
            <a:r>
              <a:rPr lang="ru-RU" dirty="0" smtClean="0"/>
              <a:t>согласительной комиссии </a:t>
            </a:r>
            <a:r>
              <a:rPr lang="ru-RU" b="1" dirty="0" smtClean="0"/>
              <a:t>определяется</a:t>
            </a:r>
            <a:r>
              <a:rPr lang="ru-RU" dirty="0" smtClean="0"/>
              <a:t> первым руководителем заказчика </a:t>
            </a:r>
            <a:r>
              <a:rPr lang="ru-RU" b="1" dirty="0" smtClean="0"/>
              <a:t>самостоятельно</a:t>
            </a:r>
            <a:r>
              <a:rPr lang="ru-RU" dirty="0" smtClean="0"/>
              <a:t>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	</a:t>
            </a:r>
            <a:r>
              <a:rPr lang="ru-RU" b="1" i="1" dirty="0" smtClean="0">
                <a:solidFill>
                  <a:srgbClr val="2182BD"/>
                </a:solidFill>
              </a:rPr>
              <a:t>*** Примечание: срок действия согласительной комиссии устанавливается во внутреннем приказе Заказчика.</a:t>
            </a: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	7</a:t>
            </a:r>
            <a:r>
              <a:rPr lang="ru-RU" dirty="0" smtClean="0"/>
              <a:t>. В состав согласительной комиссии входят</a:t>
            </a:r>
            <a:r>
              <a:rPr lang="ru-RU" dirty="0" smtClean="0"/>
              <a:t>:</a:t>
            </a:r>
          </a:p>
          <a:p>
            <a:pPr algn="just"/>
            <a:endParaRPr lang="ru-RU" dirty="0" smtClean="0"/>
          </a:p>
          <a:p>
            <a:r>
              <a:rPr lang="ru-RU" dirty="0" smtClean="0"/>
              <a:t>	председатель </a:t>
            </a:r>
            <a:r>
              <a:rPr lang="ru-RU" dirty="0" smtClean="0"/>
              <a:t>согласительной комиссии</a:t>
            </a:r>
            <a:r>
              <a:rPr lang="ru-RU" dirty="0" smtClean="0"/>
              <a:t>;</a:t>
            </a:r>
          </a:p>
          <a:p>
            <a:endParaRPr lang="ru-RU" dirty="0" smtClean="0"/>
          </a:p>
          <a:p>
            <a:r>
              <a:rPr lang="ru-RU" dirty="0" smtClean="0"/>
              <a:t>	члены </a:t>
            </a:r>
            <a:r>
              <a:rPr lang="ru-RU" dirty="0" smtClean="0"/>
              <a:t>согласительной комиссии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	8</a:t>
            </a:r>
            <a:r>
              <a:rPr lang="ru-RU" dirty="0" smtClean="0"/>
              <a:t>. </a:t>
            </a:r>
            <a:r>
              <a:rPr lang="ru-RU" b="1" u="sng" dirty="0" smtClean="0"/>
              <a:t>Председателем</a:t>
            </a:r>
            <a:r>
              <a:rPr lang="ru-RU" dirty="0" smtClean="0"/>
              <a:t> согласительной комиссии определяется должностное лицо </a:t>
            </a:r>
            <a:r>
              <a:rPr lang="ru-RU" b="1" dirty="0" smtClean="0">
                <a:solidFill>
                  <a:srgbClr val="FF0000"/>
                </a:solidFill>
              </a:rPr>
              <a:t>не ниже заместителя первого руководителя заказчика </a:t>
            </a:r>
            <a:r>
              <a:rPr lang="ru-RU" dirty="0" smtClean="0"/>
              <a:t>либо лица, </a:t>
            </a:r>
            <a:r>
              <a:rPr lang="ru-RU" b="1" dirty="0" smtClean="0">
                <a:solidFill>
                  <a:srgbClr val="FF0000"/>
                </a:solidFill>
              </a:rPr>
              <a:t>исполняющего его обязанности</a:t>
            </a:r>
            <a:r>
              <a:rPr lang="ru-RU" dirty="0" smtClean="0"/>
              <a:t>, либо руководитель бюджетной программы либо лицо, исполняющее его обязанности.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9</a:t>
            </a:r>
            <a:r>
              <a:rPr lang="ru-RU" dirty="0" smtClean="0"/>
              <a:t>. В </a:t>
            </a:r>
            <a:r>
              <a:rPr lang="ru-RU" b="1" u="sng" dirty="0" smtClean="0">
                <a:solidFill>
                  <a:srgbClr val="FF0000"/>
                </a:solidFill>
              </a:rPr>
              <a:t>состав </a:t>
            </a:r>
            <a:r>
              <a:rPr lang="ru-RU" dirty="0" smtClean="0"/>
              <a:t>согласительной комиссии избираются лица </a:t>
            </a:r>
            <a:r>
              <a:rPr lang="ru-RU" b="1" dirty="0" smtClean="0">
                <a:solidFill>
                  <a:srgbClr val="FF0000"/>
                </a:solidFill>
              </a:rPr>
              <a:t>на основе профессиональной деятельности</a:t>
            </a:r>
            <a:r>
              <a:rPr lang="ru-RU" dirty="0" smtClean="0"/>
              <a:t> в государственных закупках</a:t>
            </a:r>
            <a:r>
              <a:rPr lang="ru-RU" dirty="0" smtClean="0"/>
              <a:t>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	</a:t>
            </a:r>
            <a:r>
              <a:rPr lang="ru-RU" b="1" i="1" dirty="0" smtClean="0">
                <a:solidFill>
                  <a:srgbClr val="2182BD"/>
                </a:solidFill>
              </a:rPr>
              <a:t>*** Примечание: согласно п. 2 статьи 1 Закона «О саморегулировании» </a:t>
            </a:r>
            <a:r>
              <a:rPr lang="ru-RU" b="1" i="1" dirty="0" err="1" smtClean="0">
                <a:solidFill>
                  <a:srgbClr val="2182BD"/>
                </a:solidFill>
              </a:rPr>
              <a:t>рофессиональная</a:t>
            </a:r>
            <a:r>
              <a:rPr lang="ru-RU" b="1" i="1" dirty="0" smtClean="0">
                <a:solidFill>
                  <a:srgbClr val="2182BD"/>
                </a:solidFill>
              </a:rPr>
              <a:t> деятельность – </a:t>
            </a:r>
            <a:r>
              <a:rPr lang="ru-RU" b="1" i="1" dirty="0" err="1" smtClean="0">
                <a:solidFill>
                  <a:srgbClr val="2182BD"/>
                </a:solidFill>
              </a:rPr>
              <a:t>деятельность</a:t>
            </a:r>
            <a:r>
              <a:rPr lang="ru-RU" b="1" i="1" dirty="0" smtClean="0">
                <a:solidFill>
                  <a:srgbClr val="2182BD"/>
                </a:solidFill>
              </a:rPr>
              <a:t> физического лица, требующая владения специальными теоретическими знаниями, практическими умениями и навыками, приобретенными в результате специальной подготовки, а также опыта работы;</a:t>
            </a:r>
            <a:endParaRPr lang="ru-RU" b="1" i="1" dirty="0" smtClean="0">
              <a:solidFill>
                <a:srgbClr val="2182BD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	10</a:t>
            </a:r>
            <a:r>
              <a:rPr lang="ru-RU" dirty="0" smtClean="0"/>
              <a:t>. Руководство деятельностью согласительной комиссии осуществляется председателем согласительной комиссии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	</a:t>
            </a:r>
          </a:p>
          <a:p>
            <a:endParaRPr lang="ru-RU" dirty="0" smtClean="0"/>
          </a:p>
          <a:p>
            <a:r>
              <a:rPr lang="ru-RU" dirty="0" smtClean="0"/>
              <a:t>	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11. </a:t>
            </a:r>
            <a:r>
              <a:rPr lang="ru-RU" sz="2400" b="1" dirty="0" smtClean="0">
                <a:solidFill>
                  <a:srgbClr val="FF0000"/>
                </a:solidFill>
              </a:rPr>
              <a:t>Председатель</a:t>
            </a:r>
            <a:r>
              <a:rPr lang="ru-RU" sz="2400" dirty="0" smtClean="0"/>
              <a:t> согласительной комиссии в пределах своих полномочий</a:t>
            </a:r>
            <a:r>
              <a:rPr lang="ru-RU" sz="2400" dirty="0" smtClean="0"/>
              <a:t>: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осуществляет общее руководство деятельностью согласительной комиссии</a:t>
            </a:r>
            <a:r>
              <a:rPr lang="ru-RU" sz="2400" dirty="0" smtClean="0"/>
              <a:t>;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назначает дату заседания согласительной комиссии</a:t>
            </a:r>
            <a:r>
              <a:rPr lang="ru-RU" sz="2400" dirty="0" smtClean="0"/>
              <a:t>;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утверждает повестку дня заседания согласительной комиссии</a:t>
            </a:r>
            <a:r>
              <a:rPr lang="ru-RU" sz="2400" dirty="0" smtClean="0"/>
              <a:t>;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выполняет иные функции, предусмотренные Правилами работы согласительной комиссии.</a:t>
            </a:r>
            <a:endParaRPr lang="ru-RU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-1"/>
            <a:ext cx="9144000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12</a:t>
            </a:r>
            <a:r>
              <a:rPr lang="ru-RU" dirty="0" smtClean="0"/>
              <a:t>. Члены согласительной комиссии в пределах своих полномочий</a:t>
            </a:r>
            <a:r>
              <a:rPr lang="ru-RU" dirty="0" smtClean="0"/>
              <a:t>:</a:t>
            </a:r>
          </a:p>
          <a:p>
            <a:pPr algn="just"/>
            <a:endParaRPr lang="ru-RU" dirty="0" smtClean="0"/>
          </a:p>
          <a:p>
            <a:r>
              <a:rPr lang="ru-RU" dirty="0" smtClean="0"/>
              <a:t>участвуют в заседаниях согласительной комиссии</a:t>
            </a:r>
            <a:r>
              <a:rPr lang="ru-RU" dirty="0" smtClean="0"/>
              <a:t>;</a:t>
            </a:r>
          </a:p>
          <a:p>
            <a:endParaRPr lang="ru-RU" dirty="0" smtClean="0"/>
          </a:p>
          <a:p>
            <a:r>
              <a:rPr lang="ru-RU" dirty="0" smtClean="0"/>
              <a:t>при невозможности участия в заседании извещают об этом секретаря согласительной комиссии</a:t>
            </a:r>
            <a:r>
              <a:rPr lang="ru-RU" dirty="0" smtClean="0"/>
              <a:t>;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запрашивают от заказчика, заявителя, единого оператора в сфере государственных закупок и других организаций информацию, материалы и разъяснения, необходимые для рассмотрения вопроса об исключении или об отказе в исключении потенциального поставщика из реестра недобросовестных участников государственных закупок</a:t>
            </a:r>
            <a:r>
              <a:rPr lang="ru-RU" dirty="0" smtClean="0"/>
              <a:t>;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участвуют в голосовании при принятии решений</a:t>
            </a:r>
            <a:r>
              <a:rPr lang="ru-RU" dirty="0" smtClean="0"/>
              <a:t>;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в случае необходимости представляют замечания и предложения по вопросам, относящимся к компетенции согласительной комиссии</a:t>
            </a:r>
            <a:r>
              <a:rPr lang="ru-RU" dirty="0" smtClean="0"/>
              <a:t>;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участвуют в обсуждении и выработке решений по вопросам, вынесенным на рассмотрение согласительной комиссии</a:t>
            </a:r>
            <a:r>
              <a:rPr lang="ru-RU" dirty="0" smtClean="0"/>
              <a:t>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	13</a:t>
            </a:r>
            <a:r>
              <a:rPr lang="ru-RU" dirty="0" smtClean="0"/>
              <a:t>. </a:t>
            </a:r>
            <a:r>
              <a:rPr lang="ru-RU" b="1" dirty="0" smtClean="0"/>
              <a:t>Председатель согласительной комиссии и члены согласительной комиссии несут персональную ответственность за выполнение возложенных на согласительную Комиссию задач.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14. Секретарь согласительной комиссии</a:t>
            </a:r>
            <a:r>
              <a:rPr lang="ru-RU" dirty="0" smtClean="0"/>
              <a:t>:</a:t>
            </a:r>
          </a:p>
          <a:p>
            <a:endParaRPr lang="ru-RU" dirty="0" smtClean="0"/>
          </a:p>
          <a:p>
            <a:r>
              <a:rPr lang="ru-RU" dirty="0" smtClean="0"/>
              <a:t>формирует повестку дня заседания согласительной комиссии</a:t>
            </a:r>
            <a:r>
              <a:rPr lang="ru-RU" dirty="0" smtClean="0"/>
              <a:t>;</a:t>
            </a:r>
          </a:p>
          <a:p>
            <a:endParaRPr lang="ru-RU" dirty="0" smtClean="0"/>
          </a:p>
          <a:p>
            <a:r>
              <a:rPr lang="ru-RU" dirty="0" smtClean="0"/>
              <a:t>ведет и оформляет протокол заседания согласительной комиссии</a:t>
            </a:r>
            <a:r>
              <a:rPr lang="ru-RU" dirty="0" smtClean="0"/>
              <a:t>;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обеспечивает согласительную комиссию документами (материалами) по вопросам, рассматриваемым согласительной комиссии</a:t>
            </a:r>
            <a:r>
              <a:rPr lang="ru-RU" dirty="0" smtClean="0"/>
              <a:t>;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обеспечивает своевременную подготовку всех необходимых материалов к очередному заседанию согласительной комиссии</a:t>
            </a:r>
            <a:r>
              <a:rPr lang="ru-RU" dirty="0" smtClean="0"/>
              <a:t>;</a:t>
            </a:r>
          </a:p>
          <a:p>
            <a:pPr algn="just"/>
            <a:endParaRPr lang="ru-RU" dirty="0" smtClean="0"/>
          </a:p>
          <a:p>
            <a:r>
              <a:rPr lang="ru-RU" dirty="0" smtClean="0"/>
              <a:t>обеспечивает сохранность документов согласительной комиссии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Секретарь согласительной комиссии </a:t>
            </a:r>
            <a:r>
              <a:rPr lang="ru-RU" b="1" u="sng" dirty="0" smtClean="0">
                <a:solidFill>
                  <a:srgbClr val="FF0000"/>
                </a:solidFill>
              </a:rPr>
              <a:t>не является ее членом и не имеет права голоса при принятии согласительной комиссией решений.</a:t>
            </a:r>
            <a:endParaRPr lang="ru-RU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15</a:t>
            </a:r>
            <a:r>
              <a:rPr lang="ru-RU" sz="2000" dirty="0" smtClean="0"/>
              <a:t>. Заседание согласительной комиссии проводится в </a:t>
            </a:r>
            <a:r>
              <a:rPr lang="ru-RU" sz="2000" b="1" dirty="0" smtClean="0">
                <a:solidFill>
                  <a:srgbClr val="FF0000"/>
                </a:solidFill>
              </a:rPr>
              <a:t>очном либо заочном порядке</a:t>
            </a:r>
            <a:r>
              <a:rPr lang="ru-RU" sz="2000" dirty="0" smtClean="0"/>
              <a:t>. </a:t>
            </a:r>
            <a:endParaRPr lang="ru-RU" sz="2000" dirty="0" smtClean="0"/>
          </a:p>
          <a:p>
            <a:pPr algn="just"/>
            <a:r>
              <a:rPr lang="ru-RU" sz="2000" dirty="0" smtClean="0"/>
              <a:t>	В </a:t>
            </a:r>
            <a:r>
              <a:rPr lang="ru-RU" sz="2000" dirty="0" smtClean="0"/>
              <a:t>случае необходимости проводится </a:t>
            </a:r>
            <a:r>
              <a:rPr lang="ru-RU" sz="2000" b="1" dirty="0" smtClean="0"/>
              <a:t>дистанционное заседание посредством цифровых технологий</a:t>
            </a:r>
            <a:r>
              <a:rPr lang="ru-RU" sz="2000" dirty="0" smtClean="0"/>
              <a:t>, обеспечивающее дистанционное взаимодействие членов согласительной комиссии между собой, с </a:t>
            </a:r>
            <a:r>
              <a:rPr lang="ru-RU" sz="2000" b="1" dirty="0" smtClean="0"/>
              <a:t>потенциальным поставщиком и </a:t>
            </a:r>
            <a:r>
              <a:rPr lang="ru-RU" sz="2000" b="1" dirty="0" smtClean="0">
                <a:solidFill>
                  <a:srgbClr val="FF0000"/>
                </a:solidFill>
              </a:rPr>
              <a:t>его представителем (по доверенности)</a:t>
            </a:r>
            <a:r>
              <a:rPr lang="ru-RU" sz="2000" b="1" dirty="0" smtClean="0"/>
              <a:t>, </a:t>
            </a:r>
            <a:r>
              <a:rPr lang="ru-RU" sz="2000" dirty="0" smtClean="0"/>
              <a:t>идентификацию указанных лиц, а также документирование совершаемых ими действий.</a:t>
            </a:r>
            <a:endParaRPr lang="ru-RU" sz="2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914400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 smtClean="0"/>
          </a:p>
          <a:p>
            <a:endParaRPr lang="ru-RU" sz="3200" b="1" dirty="0" smtClean="0"/>
          </a:p>
          <a:p>
            <a:endParaRPr lang="ru-RU" sz="3200" b="1" dirty="0" smtClean="0"/>
          </a:p>
          <a:p>
            <a:pPr algn="ctr"/>
            <a:r>
              <a:rPr lang="ru-RU" sz="3200" b="1" dirty="0" smtClean="0"/>
              <a:t>Правила </a:t>
            </a:r>
            <a:r>
              <a:rPr lang="ru-RU" sz="3200" b="1" dirty="0" smtClean="0"/>
              <a:t>работы </a:t>
            </a:r>
            <a:endParaRPr lang="ru-RU" sz="3200" b="1" dirty="0" smtClean="0"/>
          </a:p>
          <a:p>
            <a:pPr algn="ctr"/>
            <a:r>
              <a:rPr lang="ru-RU" sz="3200" b="1" dirty="0" smtClean="0"/>
              <a:t>согласительной комиссии</a:t>
            </a:r>
          </a:p>
          <a:p>
            <a:pPr algn="ctr"/>
            <a:endParaRPr lang="ru-RU" sz="3200" b="1" dirty="0" smtClean="0"/>
          </a:p>
          <a:p>
            <a:pPr algn="ctr"/>
            <a:r>
              <a:rPr lang="ru-RU" sz="1800" i="1" dirty="0" smtClean="0"/>
              <a:t>Приложение 2 к </a:t>
            </a:r>
            <a:r>
              <a:rPr lang="ru-RU" sz="1800" i="1" u="sng" dirty="0" smtClean="0">
                <a:hlinkClick r:id="" action="ppaction://hlinkfile"/>
              </a:rPr>
              <a:t>приказу</a:t>
            </a:r>
            <a:r>
              <a:rPr lang="ru-RU" sz="1800" i="1" u="sng" dirty="0" smtClean="0"/>
              <a:t> </a:t>
            </a:r>
            <a:r>
              <a:rPr lang="ru-RU" sz="1800" i="1" dirty="0" smtClean="0"/>
              <a:t>Министра </a:t>
            </a:r>
            <a:r>
              <a:rPr lang="ru-RU" sz="1800" i="1" dirty="0" smtClean="0"/>
              <a:t>финансов </a:t>
            </a:r>
            <a:r>
              <a:rPr lang="ru-RU" sz="1800" i="1" dirty="0" smtClean="0"/>
              <a:t> </a:t>
            </a:r>
          </a:p>
          <a:p>
            <a:pPr algn="ctr"/>
            <a:r>
              <a:rPr lang="ru-RU" sz="1800" i="1" dirty="0" smtClean="0"/>
              <a:t>Республики Казахстан от </a:t>
            </a:r>
            <a:r>
              <a:rPr lang="ru-RU" sz="1800" i="1" dirty="0" smtClean="0"/>
              <a:t>31 июля 2024 </a:t>
            </a:r>
            <a:r>
              <a:rPr lang="ru-RU" sz="1800" i="1" dirty="0" smtClean="0"/>
              <a:t>года № </a:t>
            </a:r>
            <a:r>
              <a:rPr lang="ru-RU" sz="1800" i="1" dirty="0" smtClean="0"/>
              <a:t>501</a:t>
            </a:r>
          </a:p>
          <a:p>
            <a:pPr algn="ctr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600" dirty="0" smtClean="0"/>
              <a:t>1</a:t>
            </a:r>
            <a:r>
              <a:rPr lang="ru-RU" sz="1600" dirty="0" smtClean="0"/>
              <a:t>. В случае если </a:t>
            </a:r>
            <a:r>
              <a:rPr lang="ru-RU" sz="1600" b="1" dirty="0" smtClean="0">
                <a:solidFill>
                  <a:srgbClr val="FF0000"/>
                </a:solidFill>
              </a:rPr>
              <a:t>потенциальный</a:t>
            </a:r>
            <a:r>
              <a:rPr lang="ru-RU" sz="1600" b="1" dirty="0" smtClean="0"/>
              <a:t> поставщик </a:t>
            </a:r>
            <a:r>
              <a:rPr lang="ru-RU" sz="1600" b="1" dirty="0" smtClean="0">
                <a:solidFill>
                  <a:srgbClr val="FF0000"/>
                </a:solidFill>
              </a:rPr>
              <a:t>не согласен </a:t>
            </a:r>
            <a:r>
              <a:rPr lang="ru-RU" sz="1600" dirty="0" smtClean="0"/>
              <a:t>с решением уполномоченного органа в сфере формирования и ведения реестра недобросовестных участников государственных закупок о признании его недобросовестным участником государственных закупок, предусмотренным подпунктом 2) части первой </a:t>
            </a:r>
            <a:r>
              <a:rPr lang="ru-RU" sz="1600" u="sng" dirty="0" smtClean="0">
                <a:hlinkClick r:id="rId2"/>
              </a:rPr>
              <a:t>пункта 4 статьи 8</a:t>
            </a:r>
            <a:r>
              <a:rPr lang="ru-RU" sz="1600" dirty="0" smtClean="0"/>
              <a:t> Закона </a:t>
            </a:r>
            <a:r>
              <a:rPr lang="ru-RU" sz="1600" dirty="0" smtClean="0"/>
              <a:t>«</a:t>
            </a:r>
            <a:r>
              <a:rPr lang="ru-RU" sz="1600" dirty="0" smtClean="0"/>
              <a:t>О государственных </a:t>
            </a:r>
            <a:r>
              <a:rPr lang="ru-RU" sz="1600" dirty="0" smtClean="0"/>
              <a:t>закупках»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1600" b="1" i="1" dirty="0" smtClean="0">
                <a:solidFill>
                  <a:srgbClr val="00B0F0"/>
                </a:solidFill>
              </a:rPr>
              <a:t>*** Примечание: п.п. 2 п.4 статьи 8 Закон «</a:t>
            </a:r>
            <a:r>
              <a:rPr lang="ru-RU" sz="1600" b="1" i="1" dirty="0" smtClean="0">
                <a:solidFill>
                  <a:srgbClr val="00B0F0"/>
                </a:solidFill>
              </a:rPr>
              <a:t>Реестр недобросовестных участников государственных закупок представляет собой перечень</a:t>
            </a:r>
            <a:r>
              <a:rPr lang="ru-RU" sz="1600" b="1" i="1" dirty="0" smtClean="0">
                <a:solidFill>
                  <a:srgbClr val="00B0F0"/>
                </a:solidFill>
              </a:rPr>
              <a:t>:</a:t>
            </a:r>
            <a:r>
              <a:rPr lang="ru-RU" sz="1600" b="1" i="1" dirty="0" smtClean="0">
                <a:solidFill>
                  <a:srgbClr val="00B0F0"/>
                </a:solidFill>
              </a:rPr>
              <a:t> </a:t>
            </a:r>
            <a:r>
              <a:rPr lang="ru-RU" sz="1600" b="1" i="1" dirty="0" smtClean="0">
                <a:solidFill>
                  <a:srgbClr val="FF0000"/>
                </a:solidFill>
              </a:rPr>
              <a:t>потенциальных</a:t>
            </a:r>
            <a:r>
              <a:rPr lang="ru-RU" sz="1600" b="1" i="1" dirty="0" smtClean="0">
                <a:solidFill>
                  <a:srgbClr val="00B0F0"/>
                </a:solidFill>
              </a:rPr>
              <a:t> поставщиков, определенных победителями, </a:t>
            </a:r>
            <a:r>
              <a:rPr lang="ru-RU" sz="1600" b="1" i="1" dirty="0" smtClean="0">
                <a:solidFill>
                  <a:srgbClr val="FF0000"/>
                </a:solidFill>
              </a:rPr>
              <a:t>уклонившихся от заключения </a:t>
            </a:r>
            <a:r>
              <a:rPr lang="ru-RU" sz="1600" b="1" i="1" dirty="0" smtClean="0">
                <a:solidFill>
                  <a:srgbClr val="FF0000"/>
                </a:solidFill>
              </a:rPr>
              <a:t>договора</a:t>
            </a:r>
            <a:r>
              <a:rPr lang="ru-RU" sz="1600" b="1" i="1" dirty="0" smtClean="0">
                <a:solidFill>
                  <a:srgbClr val="00B0F0"/>
                </a:solidFill>
              </a:rPr>
              <a:t>»</a:t>
            </a:r>
          </a:p>
          <a:p>
            <a:pPr algn="just"/>
            <a:endParaRPr lang="ru-RU" sz="1600" dirty="0" smtClean="0"/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	то </a:t>
            </a:r>
            <a:r>
              <a:rPr lang="ru-RU" sz="1600" dirty="0" smtClean="0"/>
              <a:t>такой потенциальный поставщик </a:t>
            </a:r>
            <a:r>
              <a:rPr lang="ru-RU" sz="1600" b="1" dirty="0" smtClean="0">
                <a:solidFill>
                  <a:srgbClr val="FF0000"/>
                </a:solidFill>
              </a:rPr>
              <a:t>не позднее десяти рабочих дней со дня</a:t>
            </a:r>
            <a:r>
              <a:rPr lang="ru-RU" sz="1600" dirty="0" smtClean="0"/>
              <a:t>, </a:t>
            </a:r>
            <a:r>
              <a:rPr lang="ru-RU" sz="1600" b="1" dirty="0" smtClean="0"/>
              <a:t>когда ему стало известно о включении</a:t>
            </a:r>
            <a:r>
              <a:rPr lang="ru-RU" sz="1600" dirty="0" smtClean="0"/>
              <a:t> его в реестр недобросовестных участников государственных закупок, </a:t>
            </a:r>
            <a:r>
              <a:rPr lang="ru-RU" sz="1600" b="1" dirty="0" smtClean="0">
                <a:solidFill>
                  <a:srgbClr val="FF0000"/>
                </a:solidFill>
              </a:rPr>
              <a:t>но не позднее шестидесяти календарных дней</a:t>
            </a:r>
            <a:r>
              <a:rPr lang="ru-RU" sz="1600" dirty="0" smtClean="0"/>
              <a:t> со дня признания его недобросовестным участником государственных закупок, предусмотренным подпунктом 2) части первой </a:t>
            </a:r>
            <a:r>
              <a:rPr lang="ru-RU" sz="1600" u="sng" dirty="0" smtClean="0">
                <a:hlinkClick r:id="rId2"/>
              </a:rPr>
              <a:t>пункта 4 статьи 8</a:t>
            </a:r>
            <a:r>
              <a:rPr lang="ru-RU" sz="1600" dirty="0" smtClean="0"/>
              <a:t> Закона, </a:t>
            </a:r>
            <a:r>
              <a:rPr lang="ru-RU" sz="1600" b="1" dirty="0" smtClean="0">
                <a:solidFill>
                  <a:srgbClr val="FF0000"/>
                </a:solidFill>
              </a:rPr>
              <a:t>обращается посредством </a:t>
            </a:r>
            <a:r>
              <a:rPr lang="ru-RU" sz="1600" b="1" dirty="0" err="1" smtClean="0">
                <a:solidFill>
                  <a:srgbClr val="FF0000"/>
                </a:solidFill>
              </a:rPr>
              <a:t>веб-портала</a:t>
            </a:r>
            <a:r>
              <a:rPr lang="ru-RU" sz="1600" b="1" dirty="0" smtClean="0">
                <a:solidFill>
                  <a:srgbClr val="FF0000"/>
                </a:solidFill>
              </a:rPr>
              <a:t> государственных закупок в согласительную комиссию.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6" name="Рисунок 5" descr="согласител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BCBE2-88F3-4695-925E-B6CF771D3399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latin typeface="Calibri" pitchFamily="34" charset="0"/>
              </a:rPr>
              <a:t>Статья 3. Основные понятия, используемые в настоящем Законе </a:t>
            </a:r>
          </a:p>
          <a:p>
            <a:pPr algn="ctr"/>
            <a:endParaRPr lang="ru-RU" sz="1800" b="1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Потенциальный</a:t>
            </a:r>
            <a:r>
              <a:rPr lang="ru-RU" sz="1800" b="1">
                <a:latin typeface="Calibri" pitchFamily="34" charset="0"/>
              </a:rPr>
              <a:t> поставщик </a:t>
            </a:r>
            <a:r>
              <a:rPr lang="ru-RU" sz="1800">
                <a:latin typeface="Calibri" pitchFamily="34" charset="0"/>
              </a:rPr>
              <a:t>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претендующие на заключение договора о государственных закупках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Законом;</a:t>
            </a:r>
          </a:p>
          <a:p>
            <a:pPr algn="just"/>
            <a:endParaRPr lang="ru-RU" sz="1800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Поставщик</a:t>
            </a:r>
            <a:r>
              <a:rPr lang="ru-RU" sz="1800">
                <a:latin typeface="Calibri" pitchFamily="34" charset="0"/>
              </a:rPr>
              <a:t> 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выступающие в качестве стороны в заключенном с заказчиком договоре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6" name="Рисунок 5" descr="согласитель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0454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-1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2. В обращении указываются:</a:t>
            </a:r>
          </a:p>
          <a:p>
            <a:pPr marL="342900" indent="-342900">
              <a:buAutoNum type="arabicParenR"/>
            </a:pPr>
            <a:r>
              <a:rPr lang="ru-RU" sz="1600" dirty="0" smtClean="0"/>
              <a:t>наименование </a:t>
            </a:r>
            <a:r>
              <a:rPr lang="ru-RU" sz="1600" dirty="0" smtClean="0"/>
              <a:t>органа, рассматривающего обращение</a:t>
            </a:r>
            <a:r>
              <a:rPr lang="ru-RU" sz="1600" dirty="0" smtClean="0"/>
              <a:t>;</a:t>
            </a:r>
          </a:p>
          <a:p>
            <a:pPr marL="342900" indent="-342900"/>
            <a:endParaRPr lang="ru-RU" sz="1600" dirty="0" smtClean="0"/>
          </a:p>
          <a:p>
            <a:pPr algn="just"/>
            <a:r>
              <a:rPr lang="ru-RU" sz="1600" dirty="0" smtClean="0"/>
              <a:t>2) фамилия, имя, отчество (при наличии) индивидуальный идентификационный номер, почтовый и (или) электронный адрес физического лица, осуществляющего предпринимательскую деятельность, либо наименование, почтовый и (или) электронный адрес, </a:t>
            </a:r>
            <a:r>
              <a:rPr lang="ru-RU" sz="1600" dirty="0" err="1" smtClean="0"/>
              <a:t>бизнес-идентификационный</a:t>
            </a:r>
            <a:r>
              <a:rPr lang="ru-RU" sz="1600" dirty="0" smtClean="0"/>
              <a:t> номер юридического лица, номер телефона</a:t>
            </a:r>
            <a:r>
              <a:rPr lang="ru-RU" sz="1600" dirty="0" smtClean="0"/>
              <a:t>;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3) адрес фактического местонахождения (проживания) физического лица, осуществляющего предпринимательскую деятельность, или места нахождения юридического лица</a:t>
            </a:r>
            <a:r>
              <a:rPr lang="ru-RU" sz="1600" dirty="0" smtClean="0"/>
              <a:t>;</a:t>
            </a:r>
          </a:p>
          <a:p>
            <a:pPr algn="just"/>
            <a:endParaRPr lang="ru-RU" sz="1600" dirty="0" smtClean="0"/>
          </a:p>
          <a:p>
            <a:r>
              <a:rPr lang="ru-RU" sz="1600" dirty="0" smtClean="0"/>
              <a:t>4) обстоятельства, на которых заявитель основывает свои требования</a:t>
            </a:r>
            <a:r>
              <a:rPr lang="ru-RU" sz="1600" dirty="0" smtClean="0"/>
              <a:t>;</a:t>
            </a:r>
          </a:p>
          <a:p>
            <a:endParaRPr lang="ru-RU" sz="1600" dirty="0" smtClean="0"/>
          </a:p>
          <a:p>
            <a:r>
              <a:rPr lang="ru-RU" sz="1600" dirty="0" smtClean="0"/>
              <a:t>5) дата подачи обращения</a:t>
            </a:r>
            <a:r>
              <a:rPr lang="ru-RU" sz="1600" dirty="0" smtClean="0"/>
              <a:t>;</a:t>
            </a:r>
          </a:p>
          <a:p>
            <a:endParaRPr lang="ru-RU" sz="1600" dirty="0" smtClean="0"/>
          </a:p>
          <a:p>
            <a:r>
              <a:rPr lang="ru-RU" sz="1600" dirty="0" smtClean="0"/>
              <a:t>6) перечень прилагаемых к обращению документов</a:t>
            </a:r>
            <a:r>
              <a:rPr lang="ru-RU" sz="1600" dirty="0" smtClean="0"/>
              <a:t>;</a:t>
            </a:r>
          </a:p>
          <a:p>
            <a:endParaRPr lang="ru-RU" sz="1600" dirty="0" smtClean="0"/>
          </a:p>
          <a:p>
            <a:r>
              <a:rPr lang="ru-RU" sz="1600" dirty="0" smtClean="0"/>
              <a:t>7) иные сведения, относящиеся к предмету обращения.</a:t>
            </a:r>
            <a:endParaRPr lang="ru-RU" sz="16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3. К обращению прилагаются следующие документы</a:t>
            </a:r>
            <a:r>
              <a:rPr lang="ru-RU" sz="2400" dirty="0" smtClean="0"/>
              <a:t>:</a:t>
            </a:r>
          </a:p>
          <a:p>
            <a:endParaRPr lang="ru-RU" sz="2400" dirty="0" smtClean="0"/>
          </a:p>
          <a:p>
            <a:pPr marL="457200" indent="-457200">
              <a:buAutoNum type="arabicParenR"/>
            </a:pPr>
            <a:r>
              <a:rPr lang="ru-RU" sz="2400" dirty="0" smtClean="0"/>
              <a:t>документы</a:t>
            </a:r>
            <a:r>
              <a:rPr lang="ru-RU" sz="2400" dirty="0" smtClean="0"/>
              <a:t>, подтверждающие обоснованность обращения</a:t>
            </a:r>
            <a:r>
              <a:rPr lang="ru-RU" sz="2400" dirty="0" smtClean="0"/>
              <a:t>;</a:t>
            </a:r>
          </a:p>
          <a:p>
            <a:pPr marL="457200" indent="-457200"/>
            <a:endParaRPr lang="ru-RU" sz="2400" dirty="0" smtClean="0"/>
          </a:p>
          <a:p>
            <a:pPr algn="just"/>
            <a:r>
              <a:rPr lang="ru-RU" sz="2400" dirty="0" smtClean="0"/>
              <a:t>2) документ, подтверждающий </a:t>
            </a:r>
            <a:r>
              <a:rPr lang="ru-RU" sz="2400" b="1" dirty="0" smtClean="0">
                <a:solidFill>
                  <a:srgbClr val="FF0000"/>
                </a:solidFill>
              </a:rPr>
              <a:t>право подписания обращения уполномоченным лицом</a:t>
            </a:r>
            <a:r>
              <a:rPr lang="ru-RU" sz="2400" dirty="0" smtClean="0"/>
              <a:t> заявителя (не предоставляется в случае, если обращение подписано первым руководителем заявителя).</a:t>
            </a:r>
            <a:endParaRPr lang="ru-RU" sz="2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/>
              <a:t>Глава 2. Организация работы согласительной комиссии</a:t>
            </a:r>
            <a:endParaRPr lang="ru-RU" sz="1800" dirty="0" smtClean="0"/>
          </a:p>
          <a:p>
            <a:r>
              <a:rPr lang="ru-RU" sz="1800" b="1" dirty="0" smtClean="0"/>
              <a:t> </a:t>
            </a:r>
            <a:endParaRPr lang="ru-RU" sz="1800" dirty="0" smtClean="0"/>
          </a:p>
          <a:p>
            <a:pPr algn="just"/>
            <a:r>
              <a:rPr lang="ru-RU" sz="1800" dirty="0" smtClean="0"/>
              <a:t>	4</a:t>
            </a:r>
            <a:r>
              <a:rPr lang="ru-RU" sz="1800" dirty="0" smtClean="0"/>
              <a:t>. Согласительная комиссия </a:t>
            </a:r>
            <a:r>
              <a:rPr lang="ru-RU" sz="1800" b="1" dirty="0" smtClean="0">
                <a:solidFill>
                  <a:srgbClr val="FF0000"/>
                </a:solidFill>
              </a:rPr>
              <a:t>всесторонне и объективно</a:t>
            </a:r>
            <a:r>
              <a:rPr lang="ru-RU" sz="1800" b="1" dirty="0" smtClean="0"/>
              <a:t> рассматривает обращение потенциального поставщика</a:t>
            </a:r>
            <a:r>
              <a:rPr lang="ru-RU" sz="1800" dirty="0" smtClean="0"/>
              <a:t>, уклонившегося от заключения договора о государственных закупках, и </a:t>
            </a:r>
            <a:r>
              <a:rPr lang="ru-RU" sz="1800" b="1" dirty="0" smtClean="0"/>
              <a:t>принимает решение </a:t>
            </a:r>
            <a:r>
              <a:rPr lang="ru-RU" sz="1800" b="1" dirty="0" smtClean="0">
                <a:solidFill>
                  <a:srgbClr val="FF0000"/>
                </a:solidFill>
              </a:rPr>
              <a:t>об исключении </a:t>
            </a:r>
            <a:r>
              <a:rPr lang="ru-RU" sz="1800" b="1" dirty="0" smtClean="0"/>
              <a:t>либо об </a:t>
            </a:r>
            <a:r>
              <a:rPr lang="ru-RU" sz="1800" b="1" dirty="0" smtClean="0">
                <a:solidFill>
                  <a:srgbClr val="FF0000"/>
                </a:solidFill>
              </a:rPr>
              <a:t>отказе в исключении</a:t>
            </a:r>
            <a:r>
              <a:rPr lang="ru-RU" sz="1800" dirty="0" smtClean="0">
                <a:solidFill>
                  <a:srgbClr val="FF0000"/>
                </a:solidFill>
              </a:rPr>
              <a:t> </a:t>
            </a:r>
            <a:r>
              <a:rPr lang="ru-RU" sz="1800" dirty="0" smtClean="0"/>
              <a:t>такого потенциального поставщика из реестра недобросовестных участников государственных закупок</a:t>
            </a:r>
            <a:r>
              <a:rPr lang="ru-RU" sz="1800" dirty="0" smtClean="0"/>
              <a:t>.</a:t>
            </a:r>
          </a:p>
          <a:p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800" b="1" u="sng" dirty="0" smtClean="0">
                <a:solidFill>
                  <a:srgbClr val="FF0000"/>
                </a:solidFill>
              </a:rPr>
              <a:t>Основаниями </a:t>
            </a:r>
            <a:r>
              <a:rPr lang="ru-RU" sz="1800" b="1" u="sng" dirty="0" smtClean="0">
                <a:solidFill>
                  <a:srgbClr val="FF0000"/>
                </a:solidFill>
              </a:rPr>
              <a:t>для исключения </a:t>
            </a:r>
            <a:r>
              <a:rPr lang="ru-RU" sz="1800" dirty="0" smtClean="0"/>
              <a:t>из реестра недобросовестных участников государственных закупок являются </a:t>
            </a:r>
            <a:r>
              <a:rPr lang="ru-RU" sz="1800" b="1" dirty="0" smtClean="0">
                <a:solidFill>
                  <a:srgbClr val="FF0000"/>
                </a:solidFill>
              </a:rPr>
              <a:t>непредвиденные обстоятельства, независящие от потенциального поставщика</a:t>
            </a:r>
            <a:r>
              <a:rPr lang="ru-RU" sz="1800" dirty="0" smtClean="0"/>
              <a:t>, повлекшие его уклонение от заключения договора о государственных закупках, </a:t>
            </a:r>
            <a:r>
              <a:rPr lang="ru-RU" sz="1800" b="1" dirty="0" smtClean="0">
                <a:solidFill>
                  <a:srgbClr val="2182BD"/>
                </a:solidFill>
              </a:rPr>
              <a:t>которые подтверждаются соответствующими документами.</a:t>
            </a:r>
            <a:endParaRPr lang="ru-RU" sz="1800" b="1" dirty="0">
              <a:solidFill>
                <a:srgbClr val="2182BD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5</a:t>
            </a:r>
            <a:r>
              <a:rPr lang="ru-RU" sz="2000" dirty="0" smtClean="0"/>
              <a:t>. Согласительная комиссия </a:t>
            </a:r>
            <a:r>
              <a:rPr lang="ru-RU" sz="2000" b="1" dirty="0" smtClean="0"/>
              <a:t>вправе </a:t>
            </a:r>
            <a:r>
              <a:rPr lang="ru-RU" sz="2000" b="1" u="sng" dirty="0" smtClean="0">
                <a:solidFill>
                  <a:srgbClr val="FF0000"/>
                </a:solidFill>
              </a:rPr>
              <a:t>в целях уточнения сведений, содержащихся</a:t>
            </a:r>
            <a:r>
              <a:rPr lang="ru-RU" sz="2000" b="1" dirty="0" smtClean="0"/>
              <a:t> в обращении потенциального поставщика</a:t>
            </a:r>
            <a:r>
              <a:rPr lang="ru-RU" sz="2000" dirty="0" smtClean="0"/>
              <a:t>, в письменной форме и (или) форме электронного документа запросить необходимую информацию </a:t>
            </a:r>
            <a:r>
              <a:rPr lang="ru-RU" sz="2000" b="1" dirty="0" smtClean="0">
                <a:solidFill>
                  <a:srgbClr val="FF0000"/>
                </a:solidFill>
              </a:rPr>
              <a:t>у соответствующих физических или юридических лиц, государственных органов</a:t>
            </a:r>
            <a:r>
              <a:rPr lang="ru-RU" sz="2000" dirty="0" smtClean="0"/>
              <a:t>.</a:t>
            </a:r>
          </a:p>
          <a:p>
            <a:endParaRPr lang="ru-RU" sz="2000" dirty="0" smtClean="0"/>
          </a:p>
          <a:p>
            <a:pPr algn="just"/>
            <a:r>
              <a:rPr lang="ru-RU" sz="2000" dirty="0" smtClean="0"/>
              <a:t>	6</a:t>
            </a:r>
            <a:r>
              <a:rPr lang="ru-RU" sz="2000" dirty="0" smtClean="0"/>
              <a:t>. Заседание согласительной комиссии проводится </a:t>
            </a:r>
            <a:r>
              <a:rPr lang="ru-RU" sz="2000" b="1" dirty="0" smtClean="0">
                <a:solidFill>
                  <a:srgbClr val="FF0000"/>
                </a:solidFill>
              </a:rPr>
              <a:t>в течение десяти рабочих дней</a:t>
            </a:r>
            <a:r>
              <a:rPr lang="ru-RU" sz="2000" dirty="0" smtClean="0"/>
              <a:t> </a:t>
            </a:r>
            <a:r>
              <a:rPr lang="ru-RU" sz="2000" b="1" u="sng" dirty="0" smtClean="0"/>
              <a:t>со дня поступления обращения потенциального поставщика.</a:t>
            </a:r>
            <a:endParaRPr lang="ru-RU" sz="2000" b="1" u="sng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800" dirty="0" smtClean="0"/>
              <a:t>7</a:t>
            </a:r>
            <a:r>
              <a:rPr lang="ru-RU" sz="1800" dirty="0" smtClean="0"/>
              <a:t>. Секретарь согласительной комиссии </a:t>
            </a:r>
            <a:r>
              <a:rPr lang="ru-RU" sz="1800" b="1" u="sng" dirty="0" smtClean="0">
                <a:solidFill>
                  <a:srgbClr val="FF0000"/>
                </a:solidFill>
              </a:rPr>
              <a:t>за два рабочих дня до проведения заседания согласительной комиссии </a:t>
            </a:r>
            <a:r>
              <a:rPr lang="ru-RU" sz="1800" dirty="0" smtClean="0"/>
              <a:t>посредством </a:t>
            </a:r>
            <a:r>
              <a:rPr lang="ru-RU" sz="1800" dirty="0" err="1" smtClean="0"/>
              <a:t>веб-портала</a:t>
            </a:r>
            <a:r>
              <a:rPr lang="ru-RU" sz="1800" dirty="0" smtClean="0"/>
              <a:t> направляет </a:t>
            </a:r>
            <a:r>
              <a:rPr lang="ru-RU" sz="1800" b="1" dirty="0" smtClean="0"/>
              <a:t>уведомление о проведении заседания согласительной комиссии </a:t>
            </a:r>
            <a:r>
              <a:rPr lang="ru-RU" sz="1800" b="1" dirty="0" smtClean="0">
                <a:solidFill>
                  <a:srgbClr val="FF0000"/>
                </a:solidFill>
              </a:rPr>
              <a:t>потенциальному поставщику</a:t>
            </a:r>
            <a:r>
              <a:rPr lang="ru-RU" sz="1800" b="1" dirty="0" smtClean="0"/>
              <a:t>, подавшему обращение</a:t>
            </a:r>
            <a:r>
              <a:rPr lang="ru-RU" sz="1800" dirty="0" smtClean="0"/>
              <a:t>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*** Примечание: уведомление потенциальному поставщику направляется во вкладке «Согласование» </a:t>
            </a:r>
            <a:endParaRPr lang="ru-RU" sz="1800" b="1" i="1" dirty="0" smtClean="0">
              <a:solidFill>
                <a:srgbClr val="2182BD"/>
              </a:solidFill>
            </a:endParaRPr>
          </a:p>
          <a:p>
            <a:r>
              <a:rPr lang="ru-RU" sz="1800" dirty="0" smtClean="0"/>
              <a:t>	</a:t>
            </a:r>
          </a:p>
          <a:p>
            <a:pPr algn="just"/>
            <a:r>
              <a:rPr lang="ru-RU" sz="1800" dirty="0" smtClean="0"/>
              <a:t>	</a:t>
            </a:r>
            <a:r>
              <a:rPr lang="ru-RU" sz="1800" dirty="0" smtClean="0"/>
              <a:t>8</a:t>
            </a:r>
            <a:r>
              <a:rPr lang="ru-RU" sz="1800" dirty="0" smtClean="0"/>
              <a:t>. В заседании согласительной комиссии принимают участие </a:t>
            </a:r>
            <a:r>
              <a:rPr lang="ru-RU" sz="1800" b="1" u="sng" dirty="0" smtClean="0"/>
              <a:t>потенциальный поставщик либо его представитель (по доверенности).</a:t>
            </a:r>
          </a:p>
          <a:p>
            <a:r>
              <a:rPr lang="ru-RU" sz="1800" dirty="0" smtClean="0"/>
              <a:t>	</a:t>
            </a:r>
          </a:p>
          <a:p>
            <a:pPr algn="just"/>
            <a:r>
              <a:rPr lang="ru-RU" sz="1800" dirty="0" smtClean="0"/>
              <a:t>	</a:t>
            </a:r>
            <a:r>
              <a:rPr lang="ru-RU" sz="1800" b="1" dirty="0" smtClean="0"/>
              <a:t>В </a:t>
            </a:r>
            <a:r>
              <a:rPr lang="ru-RU" sz="1800" b="1" dirty="0" smtClean="0"/>
              <a:t>случае </a:t>
            </a:r>
            <a:r>
              <a:rPr lang="ru-RU" sz="1800" b="1" dirty="0" smtClean="0">
                <a:solidFill>
                  <a:srgbClr val="FF0000"/>
                </a:solidFill>
              </a:rPr>
              <a:t>отсутствия</a:t>
            </a:r>
            <a:r>
              <a:rPr lang="ru-RU" sz="1800" b="1" dirty="0" smtClean="0"/>
              <a:t> потенциального поставщика </a:t>
            </a:r>
            <a:r>
              <a:rPr lang="ru-RU" sz="1800" dirty="0" smtClean="0"/>
              <a:t>либо его представителя согласительная комиссия </a:t>
            </a:r>
            <a:r>
              <a:rPr lang="ru-RU" sz="1800" b="1" dirty="0" smtClean="0"/>
              <a:t>выносит решение </a:t>
            </a:r>
            <a:r>
              <a:rPr lang="ru-RU" sz="1800" b="1" u="sng" dirty="0" smtClean="0">
                <a:solidFill>
                  <a:srgbClr val="FF0000"/>
                </a:solidFill>
              </a:rPr>
              <a:t>об отказе в исключении</a:t>
            </a:r>
            <a:r>
              <a:rPr lang="ru-RU" sz="1800" b="1" dirty="0" smtClean="0"/>
              <a:t> потенциального поставщика</a:t>
            </a:r>
            <a:r>
              <a:rPr lang="ru-RU" sz="1800" dirty="0" smtClean="0"/>
              <a:t> из реестра недобросовестных участников государственных закупок.</a:t>
            </a:r>
            <a:endParaRPr lang="ru-RU" sz="18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800" dirty="0" smtClean="0"/>
              <a:t>10</a:t>
            </a:r>
            <a:r>
              <a:rPr lang="ru-RU" sz="1800" dirty="0" smtClean="0"/>
              <a:t>. Решение согласительной комиссии оформляется в </a:t>
            </a:r>
            <a:r>
              <a:rPr lang="ru-RU" sz="1800" b="1" dirty="0" smtClean="0">
                <a:solidFill>
                  <a:srgbClr val="FF0000"/>
                </a:solidFill>
              </a:rPr>
              <a:t>виде протокола </a:t>
            </a:r>
            <a:r>
              <a:rPr lang="ru-RU" sz="1800" dirty="0" smtClean="0"/>
              <a:t>согласно </a:t>
            </a:r>
            <a:r>
              <a:rPr lang="ru-RU" sz="1800" u="sng" dirty="0" smtClean="0">
                <a:hlinkClick r:id="" action="ppaction://hlinkfile"/>
              </a:rPr>
              <a:t>приложению</a:t>
            </a:r>
            <a:r>
              <a:rPr lang="ru-RU" sz="1800" dirty="0" smtClean="0"/>
              <a:t> к настоящим Правилам (далее - Протокол), который </a:t>
            </a:r>
            <a:r>
              <a:rPr lang="ru-RU" sz="1800" b="1" dirty="0" smtClean="0">
                <a:solidFill>
                  <a:srgbClr val="FF0000"/>
                </a:solidFill>
              </a:rPr>
              <a:t>подписывается</a:t>
            </a:r>
            <a:r>
              <a:rPr lang="ru-RU" sz="1800" dirty="0" smtClean="0"/>
              <a:t> председателем согласительной комиссии, членами согласительной комиссии и секретарем согласительной комиссии</a:t>
            </a:r>
            <a:r>
              <a:rPr lang="ru-RU" sz="1800" dirty="0" smtClean="0"/>
              <a:t>.</a:t>
            </a:r>
            <a:endParaRPr lang="en-US" sz="1800" dirty="0" smtClean="0"/>
          </a:p>
          <a:p>
            <a:r>
              <a:rPr lang="en-US" sz="1800" dirty="0" smtClean="0"/>
              <a:t>	</a:t>
            </a:r>
          </a:p>
          <a:p>
            <a:pPr algn="just"/>
            <a:r>
              <a:rPr lang="en-US" sz="1800" dirty="0" smtClean="0"/>
              <a:t>	</a:t>
            </a:r>
            <a:r>
              <a:rPr lang="ru-RU" sz="1800" dirty="0" smtClean="0"/>
              <a:t>11</a:t>
            </a:r>
            <a:r>
              <a:rPr lang="ru-RU" sz="1800" dirty="0" smtClean="0"/>
              <a:t>. Согласительная комиссия по результатам рассмотрения обращения потенциального поставщика, </a:t>
            </a:r>
            <a:r>
              <a:rPr lang="ru-RU" sz="1800" b="1" dirty="0" smtClean="0">
                <a:solidFill>
                  <a:srgbClr val="FF0000"/>
                </a:solidFill>
              </a:rPr>
              <a:t>выносит одно из следующих решений</a:t>
            </a:r>
            <a:r>
              <a:rPr lang="ru-RU" sz="1800" dirty="0" smtClean="0"/>
              <a:t>:</a:t>
            </a:r>
            <a:endParaRPr lang="en-US" sz="1800" dirty="0" smtClean="0"/>
          </a:p>
          <a:p>
            <a:pPr algn="just"/>
            <a:endParaRPr lang="ru-RU" sz="1800" dirty="0" smtClean="0"/>
          </a:p>
          <a:p>
            <a:pPr algn="just"/>
            <a:r>
              <a:rPr lang="en-US" sz="1800" dirty="0" smtClean="0"/>
              <a:t>	</a:t>
            </a:r>
            <a:r>
              <a:rPr lang="ru-RU" sz="1800" dirty="0" smtClean="0"/>
              <a:t>1</a:t>
            </a:r>
            <a:r>
              <a:rPr lang="ru-RU" sz="1800" dirty="0" smtClean="0"/>
              <a:t>) </a:t>
            </a:r>
            <a:r>
              <a:rPr lang="ru-RU" sz="1800" b="1" dirty="0" smtClean="0">
                <a:solidFill>
                  <a:srgbClr val="FF0000"/>
                </a:solidFill>
              </a:rPr>
              <a:t>об исключении </a:t>
            </a:r>
            <a:r>
              <a:rPr lang="ru-RU" sz="1800" dirty="0" smtClean="0"/>
              <a:t>потенциального поставщика из реестра недобросовестных участников государственных закупок</a:t>
            </a:r>
            <a:r>
              <a:rPr lang="ru-RU" sz="1800" dirty="0" smtClean="0"/>
              <a:t>;</a:t>
            </a:r>
            <a:endParaRPr lang="en-US" sz="1800" dirty="0" smtClean="0"/>
          </a:p>
          <a:p>
            <a:pPr algn="just"/>
            <a:endParaRPr lang="ru-RU" sz="1800" dirty="0" smtClean="0"/>
          </a:p>
          <a:p>
            <a:pPr algn="just"/>
            <a:r>
              <a:rPr lang="en-US" sz="1800" dirty="0" smtClean="0"/>
              <a:t>	</a:t>
            </a:r>
            <a:r>
              <a:rPr lang="ru-RU" sz="1800" dirty="0" smtClean="0"/>
              <a:t>2</a:t>
            </a:r>
            <a:r>
              <a:rPr lang="ru-RU" sz="1800" dirty="0" smtClean="0"/>
              <a:t>) </a:t>
            </a:r>
            <a:r>
              <a:rPr lang="ru-RU" sz="1800" b="1" dirty="0" smtClean="0">
                <a:solidFill>
                  <a:srgbClr val="FF0000"/>
                </a:solidFill>
              </a:rPr>
              <a:t>об отказе </a:t>
            </a:r>
            <a:r>
              <a:rPr lang="ru-RU" sz="1800" dirty="0" smtClean="0"/>
              <a:t>в исключении потенциального поставщика из реестра недобросовестных участников государственных закупок.</a:t>
            </a:r>
          </a:p>
          <a:p>
            <a:pPr algn="just"/>
            <a:endParaRPr lang="ru-RU" sz="28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dirty="0" smtClean="0"/>
              <a:t>	</a:t>
            </a:r>
            <a:r>
              <a:rPr lang="ru-RU" sz="1800" dirty="0" smtClean="0"/>
              <a:t>12</a:t>
            </a:r>
            <a:r>
              <a:rPr lang="ru-RU" sz="1800" dirty="0" smtClean="0"/>
              <a:t>. В случае принятия согласительной комиссией решения, предусмотренного подпунктом 1) </a:t>
            </a:r>
            <a:r>
              <a:rPr lang="ru-RU" sz="1800" u="sng" dirty="0" smtClean="0">
                <a:hlinkClick r:id="" action="ppaction://hlinkfile"/>
              </a:rPr>
              <a:t>пункта 11</a:t>
            </a:r>
            <a:r>
              <a:rPr lang="ru-RU" sz="1800" dirty="0" smtClean="0"/>
              <a:t> настоящих Правил, </a:t>
            </a:r>
            <a:endParaRPr lang="en-US" sz="1800" dirty="0" smtClean="0"/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800" b="1" i="1" u="sng" dirty="0" smtClean="0">
                <a:solidFill>
                  <a:srgbClr val="2182BD"/>
                </a:solidFill>
              </a:rPr>
              <a:t>***Примечание: </a:t>
            </a:r>
            <a:r>
              <a:rPr lang="ru-RU" sz="1800" b="1" i="1" u="sng" dirty="0" smtClean="0">
                <a:solidFill>
                  <a:srgbClr val="FF0000"/>
                </a:solidFill>
              </a:rPr>
              <a:t>иск</a:t>
            </a:r>
            <a:r>
              <a:rPr lang="ru-RU" sz="1800" b="1" i="1" u="sng" dirty="0" smtClean="0">
                <a:solidFill>
                  <a:srgbClr val="FF0000"/>
                </a:solidFill>
              </a:rPr>
              <a:t>лючение</a:t>
            </a:r>
            <a:r>
              <a:rPr lang="ru-RU" sz="1800" b="1" i="1" u="sng" dirty="0" smtClean="0">
                <a:solidFill>
                  <a:srgbClr val="2182BD"/>
                </a:solidFill>
              </a:rPr>
              <a:t> </a:t>
            </a:r>
            <a:r>
              <a:rPr lang="ru-RU" sz="1800" b="1" i="1" u="sng" dirty="0" smtClean="0">
                <a:solidFill>
                  <a:srgbClr val="2182BD"/>
                </a:solidFill>
              </a:rPr>
              <a:t>потенциального поставщика из реестра недобросовестных участников государственных закупок;</a:t>
            </a:r>
          </a:p>
          <a:p>
            <a:pPr algn="just"/>
            <a:endParaRPr lang="en-US" sz="1800" dirty="0" smtClean="0"/>
          </a:p>
          <a:p>
            <a:pPr algn="just"/>
            <a:r>
              <a:rPr lang="ru-RU" sz="1800" dirty="0" smtClean="0"/>
              <a:t>	заказчик </a:t>
            </a:r>
            <a:r>
              <a:rPr lang="ru-RU" sz="1800" b="1" dirty="0" smtClean="0">
                <a:solidFill>
                  <a:srgbClr val="FF0000"/>
                </a:solidFill>
              </a:rPr>
              <a:t>в течение трех рабочих дней </a:t>
            </a:r>
            <a:r>
              <a:rPr lang="ru-RU" sz="1800" dirty="0" smtClean="0"/>
              <a:t>посредством </a:t>
            </a:r>
            <a:r>
              <a:rPr lang="ru-RU" sz="1800" dirty="0" err="1" smtClean="0"/>
              <a:t>веб-портала</a:t>
            </a:r>
            <a:r>
              <a:rPr lang="ru-RU" sz="1800" dirty="0" smtClean="0"/>
              <a:t> государственных закупок </a:t>
            </a:r>
            <a:r>
              <a:rPr lang="ru-RU" sz="1800" b="1" dirty="0" smtClean="0"/>
              <a:t>направляет электронную копию Протокола и электронные копии документов</a:t>
            </a:r>
            <a:r>
              <a:rPr lang="ru-RU" sz="1800" dirty="0" smtClean="0"/>
              <a:t>, представленных на рассмотрение согласительной комиссии, </a:t>
            </a:r>
            <a:r>
              <a:rPr lang="ru-RU" sz="1800" b="1" dirty="0" smtClean="0">
                <a:solidFill>
                  <a:srgbClr val="FF0000"/>
                </a:solidFill>
              </a:rPr>
              <a:t>в уполномоченный орган в сфере формирования и ведения реестра</a:t>
            </a:r>
            <a:r>
              <a:rPr lang="ru-RU" sz="1800" dirty="0" smtClean="0"/>
              <a:t> недобросовестных участников государственных закупок</a:t>
            </a:r>
            <a:r>
              <a:rPr lang="ru-RU" sz="1800" dirty="0" smtClean="0"/>
              <a:t>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b="1" i="1" u="sng" dirty="0" smtClean="0">
                <a:solidFill>
                  <a:srgbClr val="2182BD"/>
                </a:solidFill>
              </a:rPr>
              <a:t>	***</a:t>
            </a:r>
            <a:r>
              <a:rPr lang="ru-RU" sz="1800" b="1" i="1" u="sng" dirty="0" smtClean="0">
                <a:solidFill>
                  <a:srgbClr val="2182BD"/>
                </a:solidFill>
              </a:rPr>
              <a:t>Примечание</a:t>
            </a:r>
            <a:r>
              <a:rPr lang="ru-RU" sz="1800" b="1" i="1" u="sng" dirty="0" smtClean="0">
                <a:solidFill>
                  <a:srgbClr val="2182BD"/>
                </a:solidFill>
              </a:rPr>
              <a:t>: уполномоченным органом является Комитет Казначейства Министерства финансов Республики Казахстан</a:t>
            </a:r>
            <a:endParaRPr lang="ru-RU" sz="1800" b="1" i="1" u="sng" dirty="0" smtClean="0">
              <a:solidFill>
                <a:srgbClr val="2182BD"/>
              </a:solidFill>
            </a:endParaRPr>
          </a:p>
          <a:p>
            <a:pPr algn="just"/>
            <a:endParaRPr lang="ru-RU" sz="1800" dirty="0" smtClean="0"/>
          </a:p>
          <a:p>
            <a:pPr algn="just"/>
            <a:endParaRPr lang="ru-RU" sz="1800" dirty="0" smtClean="0"/>
          </a:p>
          <a:p>
            <a:pPr algn="just"/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Статья 3. Основные понятия, используемые в настоящем </a:t>
            </a:r>
            <a:r>
              <a:rPr lang="ru-RU" sz="2800" b="1" dirty="0" smtClean="0"/>
              <a:t>Законе</a:t>
            </a:r>
          </a:p>
          <a:p>
            <a:endParaRPr lang="ru-RU" sz="2800" b="1" dirty="0" smtClean="0"/>
          </a:p>
          <a:p>
            <a:pPr algn="just"/>
            <a:r>
              <a:rPr lang="ru-RU" sz="2800" dirty="0" smtClean="0"/>
              <a:t>9) </a:t>
            </a:r>
            <a:r>
              <a:rPr lang="ru-RU" sz="2800" b="1" dirty="0" smtClean="0">
                <a:solidFill>
                  <a:srgbClr val="FF0000"/>
                </a:solidFill>
              </a:rPr>
              <a:t>согласительная комиссия </a:t>
            </a:r>
            <a:r>
              <a:rPr lang="ru-RU" sz="2800" dirty="0" smtClean="0"/>
              <a:t>– постоянно действующий коллегиальный орган, создаваемый заказчиком для рассмотрения </a:t>
            </a:r>
            <a:r>
              <a:rPr lang="ru-RU" sz="2800" b="1" dirty="0" smtClean="0"/>
              <a:t>обращений </a:t>
            </a:r>
            <a:r>
              <a:rPr lang="ru-RU" sz="2800" b="1" dirty="0" smtClean="0">
                <a:solidFill>
                  <a:srgbClr val="FF0000"/>
                </a:solidFill>
              </a:rPr>
              <a:t>потенциальных</a:t>
            </a:r>
            <a:r>
              <a:rPr lang="ru-RU" sz="2800" b="1" dirty="0" smtClean="0"/>
              <a:t> поставщиков</a:t>
            </a:r>
            <a:r>
              <a:rPr lang="ru-RU" sz="2800" dirty="0" smtClean="0"/>
              <a:t>, </a:t>
            </a:r>
            <a:r>
              <a:rPr lang="ru-RU" sz="2800" b="1" u="sng" dirty="0" smtClean="0">
                <a:solidFill>
                  <a:srgbClr val="2182BD"/>
                </a:solidFill>
              </a:rPr>
              <a:t>включенных в реестр</a:t>
            </a:r>
            <a:r>
              <a:rPr lang="ru-RU" sz="2800" dirty="0" smtClean="0"/>
              <a:t> недобросовестных участников государственных закупок вследствие уклонения от заключения договора о государственных закупках</a:t>
            </a:r>
            <a:endParaRPr lang="ru-RU" sz="28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13</a:t>
            </a:r>
            <a:r>
              <a:rPr lang="ru-RU" sz="2400" dirty="0" smtClean="0"/>
              <a:t>. В случае принятия согласительной комиссией решения, предусмотренного подпунктом 2) </a:t>
            </a:r>
            <a:r>
              <a:rPr lang="ru-RU" sz="2400" u="sng" dirty="0" smtClean="0">
                <a:hlinkClick r:id="" action="ppaction://hlinkfile"/>
              </a:rPr>
              <a:t>пункта 11</a:t>
            </a:r>
            <a:r>
              <a:rPr lang="ru-RU" sz="2400" dirty="0" smtClean="0"/>
              <a:t>настоящих Правил, заказчик в течение трех рабочих дней посредством </a:t>
            </a:r>
            <a:r>
              <a:rPr lang="ru-RU" sz="2400" dirty="0" err="1" smtClean="0"/>
              <a:t>веб-портала</a:t>
            </a:r>
            <a:r>
              <a:rPr lang="ru-RU" sz="2400" dirty="0" smtClean="0"/>
              <a:t> государственных закупок направляет электронную копию Протокола потенциальному поставщику</a:t>
            </a:r>
            <a:r>
              <a:rPr lang="ru-RU" sz="2400" dirty="0" smtClean="0"/>
              <a:t>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b="1" i="1" dirty="0" smtClean="0">
                <a:solidFill>
                  <a:srgbClr val="2182BD"/>
                </a:solidFill>
              </a:rPr>
              <a:t>	</a:t>
            </a:r>
            <a:r>
              <a:rPr lang="ru-RU" sz="2400" b="1" i="1" u="sng" dirty="0" smtClean="0">
                <a:solidFill>
                  <a:srgbClr val="2182BD"/>
                </a:solidFill>
              </a:rPr>
              <a:t>***</a:t>
            </a:r>
            <a:r>
              <a:rPr lang="ru-RU" sz="2400" b="1" i="1" u="sng" dirty="0" smtClean="0">
                <a:solidFill>
                  <a:srgbClr val="2182BD"/>
                </a:solidFill>
              </a:rPr>
              <a:t>Примечание:   отказ в исключении потенциального поставщика из реестра недобросовестных участников государственных закупок</a:t>
            </a:r>
            <a:r>
              <a:rPr lang="ru-RU" sz="2400" b="1" i="1" u="sng" dirty="0" smtClean="0">
                <a:solidFill>
                  <a:srgbClr val="2182BD"/>
                </a:solidFill>
              </a:rPr>
              <a:t>.</a:t>
            </a:r>
          </a:p>
          <a:p>
            <a:pPr algn="just"/>
            <a:endParaRPr lang="ru-RU" sz="2400" b="1" i="1" u="sng" dirty="0" smtClean="0">
              <a:solidFill>
                <a:srgbClr val="2182BD"/>
              </a:solidFill>
            </a:endParaRPr>
          </a:p>
          <a:p>
            <a:pPr algn="just"/>
            <a:endParaRPr lang="ru-RU" sz="1800" b="1" i="1" u="sng" dirty="0" smtClean="0">
              <a:solidFill>
                <a:srgbClr val="2182BD"/>
              </a:solidFill>
            </a:endParaRPr>
          </a:p>
          <a:p>
            <a:pPr algn="just"/>
            <a:endParaRPr lang="ru-RU" sz="1800" b="1" i="1" u="sng" dirty="0" smtClean="0">
              <a:solidFill>
                <a:srgbClr val="2182BD"/>
              </a:solidFill>
            </a:endParaRPr>
          </a:p>
          <a:p>
            <a:pPr algn="just"/>
            <a:endParaRPr lang="ru-RU" sz="1800" dirty="0" smtClean="0"/>
          </a:p>
          <a:p>
            <a:pPr algn="just"/>
            <a:endParaRPr lang="ru-RU" sz="1800" dirty="0" smtClean="0"/>
          </a:p>
          <a:p>
            <a:pPr algn="just"/>
            <a:endParaRPr lang="ru-RU" sz="18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14</a:t>
            </a:r>
            <a:r>
              <a:rPr lang="ru-RU" sz="2000" dirty="0" smtClean="0"/>
              <a:t>. </a:t>
            </a:r>
            <a:r>
              <a:rPr lang="ru-RU" sz="2000" b="1" dirty="0" smtClean="0">
                <a:solidFill>
                  <a:srgbClr val="FF0000"/>
                </a:solidFill>
              </a:rPr>
              <a:t>Единый оператор </a:t>
            </a:r>
            <a:r>
              <a:rPr lang="ru-RU" sz="2000" dirty="0" smtClean="0"/>
              <a:t>в сфере государственных закупок</a:t>
            </a:r>
            <a:r>
              <a:rPr lang="ru-RU" sz="2000" b="1" u="sng" dirty="0" smtClean="0"/>
              <a:t> ведет учет поданных обращений</a:t>
            </a:r>
            <a:r>
              <a:rPr lang="ru-RU" sz="2000" dirty="0" smtClean="0"/>
              <a:t> потенциальных поставщиков в согласительные комиссии</a:t>
            </a:r>
            <a:r>
              <a:rPr lang="ru-RU" sz="2000" dirty="0" smtClean="0"/>
              <a:t>.</a:t>
            </a:r>
          </a:p>
          <a:p>
            <a:pPr algn="just"/>
            <a:r>
              <a:rPr lang="ru-RU" sz="2000" b="1" i="1" u="sng" dirty="0" smtClean="0">
                <a:solidFill>
                  <a:srgbClr val="2182BD"/>
                </a:solidFill>
              </a:rPr>
              <a:t>	***</a:t>
            </a:r>
            <a:r>
              <a:rPr lang="ru-RU" sz="2000" b="1" i="1" u="sng" dirty="0" smtClean="0">
                <a:solidFill>
                  <a:srgbClr val="2182BD"/>
                </a:solidFill>
              </a:rPr>
              <a:t>Примечание</a:t>
            </a:r>
            <a:r>
              <a:rPr lang="ru-RU" sz="2000" b="1" i="1" u="sng" dirty="0" smtClean="0">
                <a:solidFill>
                  <a:srgbClr val="2182BD"/>
                </a:solidFill>
              </a:rPr>
              <a:t>: Единый оператор – АО  Центр электронных финансов , (техническая </a:t>
            </a:r>
            <a:r>
              <a:rPr lang="ru-RU" sz="2000" b="1" i="1" u="sng" dirty="0" err="1" smtClean="0">
                <a:solidFill>
                  <a:srgbClr val="2182BD"/>
                </a:solidFill>
              </a:rPr>
              <a:t>подержка</a:t>
            </a:r>
            <a:r>
              <a:rPr lang="ru-RU" sz="2000" b="1" i="1" u="sng" dirty="0" smtClean="0">
                <a:solidFill>
                  <a:srgbClr val="2182BD"/>
                </a:solidFill>
              </a:rPr>
              <a:t>)</a:t>
            </a:r>
            <a:endParaRPr lang="ru-RU" sz="2000" b="1" i="1" u="sng" dirty="0" smtClean="0">
              <a:solidFill>
                <a:srgbClr val="2182BD"/>
              </a:solidFill>
            </a:endParaRPr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15</a:t>
            </a:r>
            <a:r>
              <a:rPr lang="ru-RU" sz="2000" dirty="0" smtClean="0"/>
              <a:t>. </a:t>
            </a:r>
            <a:r>
              <a:rPr lang="ru-RU" sz="2000" b="1" dirty="0" smtClean="0"/>
              <a:t>В случае </a:t>
            </a:r>
            <a:r>
              <a:rPr lang="ru-RU" sz="2000" b="1" dirty="0" smtClean="0">
                <a:solidFill>
                  <a:srgbClr val="FF0000"/>
                </a:solidFill>
              </a:rPr>
              <a:t>несогласия</a:t>
            </a:r>
            <a:r>
              <a:rPr lang="ru-RU" sz="2000" b="1" dirty="0" smtClean="0"/>
              <a:t> с решением согласительной комиссией</a:t>
            </a:r>
            <a:r>
              <a:rPr lang="ru-RU" sz="2000" dirty="0" smtClean="0"/>
              <a:t>, потенциальный поставщик </a:t>
            </a:r>
            <a:r>
              <a:rPr lang="ru-RU" sz="2000" b="1" u="sng" dirty="0" smtClean="0"/>
              <a:t>имеет право обратиться в суд </a:t>
            </a:r>
            <a:r>
              <a:rPr lang="ru-RU" sz="2000" dirty="0" smtClean="0"/>
              <a:t>в установленном законодательством Республики Казахстан порядке.</a:t>
            </a:r>
            <a:endParaRPr lang="ru-RU" sz="20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/>
              <a:t>Статья 8. Реестры, формируемые в сфере государственных </a:t>
            </a:r>
            <a:r>
              <a:rPr lang="ru-RU" sz="1800" b="1" dirty="0" smtClean="0"/>
              <a:t>закупок</a:t>
            </a:r>
            <a:endParaRPr lang="en-US" sz="1800" b="1" dirty="0" smtClean="0"/>
          </a:p>
          <a:p>
            <a:pPr algn="ctr"/>
            <a:endParaRPr lang="en-US" sz="1800" b="1" dirty="0" smtClean="0"/>
          </a:p>
          <a:p>
            <a:pPr algn="just"/>
            <a:r>
              <a:rPr lang="en-US" sz="1800" dirty="0" smtClean="0"/>
              <a:t>	</a:t>
            </a:r>
            <a:r>
              <a:rPr lang="ru-RU" sz="1800" dirty="0" smtClean="0"/>
              <a:t>6</a:t>
            </a:r>
            <a:r>
              <a:rPr lang="ru-RU" sz="1800" dirty="0" smtClean="0"/>
              <a:t>. В случае, предусмотренном частью второй </a:t>
            </a:r>
            <a:r>
              <a:rPr lang="ru-RU" sz="1800" b="1" dirty="0" smtClean="0">
                <a:solidFill>
                  <a:srgbClr val="FF0000"/>
                </a:solidFill>
              </a:rPr>
              <a:t>пункта 5</a:t>
            </a:r>
            <a:r>
              <a:rPr lang="ru-RU" sz="1800" dirty="0" smtClean="0"/>
              <a:t> настоящей статьи, </a:t>
            </a:r>
            <a:r>
              <a:rPr lang="ru-RU" sz="1800" b="1" u="sng" dirty="0" smtClean="0">
                <a:solidFill>
                  <a:srgbClr val="FF0000"/>
                </a:solidFill>
              </a:rPr>
              <a:t>потенциальный</a:t>
            </a:r>
            <a:r>
              <a:rPr lang="ru-RU" sz="1800" dirty="0" smtClean="0"/>
              <a:t> </a:t>
            </a:r>
            <a:r>
              <a:rPr lang="ru-RU" sz="1800" b="1" dirty="0" smtClean="0"/>
              <a:t>поставщик</a:t>
            </a:r>
            <a:r>
              <a:rPr lang="ru-RU" sz="1800" dirty="0" smtClean="0"/>
              <a:t> вправе обратиться в согласительную комиссию в порядке, определенном уполномоченным органом, с ходатайством об исключении его из реестра недобросовестных участников государственных закупок </a:t>
            </a:r>
            <a:r>
              <a:rPr lang="ru-RU" sz="1800" b="1" dirty="0" smtClean="0">
                <a:solidFill>
                  <a:srgbClr val="FF0000"/>
                </a:solidFill>
              </a:rPr>
              <a:t>не позднее десяти рабочих дней</a:t>
            </a:r>
            <a:r>
              <a:rPr lang="ru-RU" sz="1800" b="1" dirty="0" smtClean="0"/>
              <a:t> со дня, когда ему стало известно о включении в такой реестр</a:t>
            </a:r>
            <a:r>
              <a:rPr lang="ru-RU" sz="1800" dirty="0" smtClean="0"/>
              <a:t>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b="1" i="1" u="sng" dirty="0" smtClean="0">
                <a:solidFill>
                  <a:srgbClr val="2182BD"/>
                </a:solidFill>
              </a:rPr>
              <a:t>*** Примечание: данная норма распространяется исключительно на </a:t>
            </a:r>
            <a:r>
              <a:rPr lang="ru-RU" sz="1800" b="1" i="1" u="sng" dirty="0" smtClean="0">
                <a:solidFill>
                  <a:srgbClr val="FF0000"/>
                </a:solidFill>
              </a:rPr>
              <a:t>потенциальных</a:t>
            </a:r>
            <a:r>
              <a:rPr lang="ru-RU" sz="1800" b="1" i="1" u="sng" dirty="0" smtClean="0">
                <a:solidFill>
                  <a:srgbClr val="2182BD"/>
                </a:solidFill>
              </a:rPr>
              <a:t> поставщиков которые не подписали проект договора и включены в реестр</a:t>
            </a:r>
            <a:r>
              <a:rPr lang="ru-RU" sz="1800" b="1" i="1" u="sng" dirty="0" smtClean="0">
                <a:solidFill>
                  <a:srgbClr val="2182BD"/>
                </a:solidFill>
              </a:rPr>
              <a:t> недобросовестных участников государственных </a:t>
            </a:r>
            <a:r>
              <a:rPr lang="ru-RU" sz="1800" b="1" i="1" u="sng" dirty="0" smtClean="0">
                <a:solidFill>
                  <a:srgbClr val="2182BD"/>
                </a:solidFill>
              </a:rPr>
              <a:t>закупок.</a:t>
            </a:r>
          </a:p>
          <a:p>
            <a:pPr algn="just"/>
            <a:endParaRPr lang="ru-RU" sz="1800" b="1" i="1" u="sng" dirty="0" smtClean="0">
              <a:solidFill>
                <a:srgbClr val="2182BD"/>
              </a:solidFill>
            </a:endParaRPr>
          </a:p>
          <a:p>
            <a:pPr algn="just"/>
            <a:r>
              <a:rPr lang="ru-RU" sz="1800" b="1" i="1" u="sng" dirty="0" smtClean="0">
                <a:solidFill>
                  <a:srgbClr val="2182BD"/>
                </a:solidFill>
              </a:rPr>
              <a:t>	В случае если </a:t>
            </a:r>
            <a:r>
              <a:rPr lang="ru-RU" sz="1800" b="1" i="1" u="sng" dirty="0" smtClean="0">
                <a:solidFill>
                  <a:srgbClr val="FF0000"/>
                </a:solidFill>
              </a:rPr>
              <a:t>поставщик</a:t>
            </a:r>
            <a:r>
              <a:rPr lang="ru-RU" sz="1800" b="1" i="1" u="sng" dirty="0" smtClean="0">
                <a:solidFill>
                  <a:srgbClr val="2182BD"/>
                </a:solidFill>
              </a:rPr>
              <a:t> не исполнил обязательства или не надлежащим образом исполнил Заказчик обращается в суд о признании данного поставщика недобросовестным участником </a:t>
            </a:r>
            <a:r>
              <a:rPr lang="ru-RU" sz="1800" b="1" i="1" u="sng" dirty="0" smtClean="0">
                <a:solidFill>
                  <a:srgbClr val="2182BD"/>
                </a:solidFill>
              </a:rPr>
              <a:t>государственных </a:t>
            </a:r>
            <a:r>
              <a:rPr lang="ru-RU" sz="1800" b="1" i="1" u="sng" dirty="0" smtClean="0">
                <a:solidFill>
                  <a:srgbClr val="2182BD"/>
                </a:solidFill>
              </a:rPr>
              <a:t>закупок. </a:t>
            </a:r>
            <a:endParaRPr lang="en-US" sz="1800" b="1" i="1" u="sng" dirty="0" smtClean="0">
              <a:solidFill>
                <a:srgbClr val="2182BD"/>
              </a:solidFill>
            </a:endParaRPr>
          </a:p>
          <a:p>
            <a:pPr algn="just"/>
            <a:endParaRPr lang="en-US" sz="1800" b="1" i="1" u="sng" dirty="0" smtClean="0">
              <a:solidFill>
                <a:srgbClr val="2182BD"/>
              </a:solidFill>
            </a:endParaRPr>
          </a:p>
          <a:p>
            <a:pPr algn="just"/>
            <a:endParaRPr lang="ru-RU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/>
              <a:t>	Согласительная </a:t>
            </a:r>
            <a:r>
              <a:rPr lang="ru-RU" sz="1800" dirty="0" smtClean="0"/>
              <a:t>комиссия рассматривает обращение </a:t>
            </a:r>
            <a:r>
              <a:rPr lang="ru-RU" sz="1800" b="1" u="sng" dirty="0" smtClean="0">
                <a:solidFill>
                  <a:srgbClr val="FF0000"/>
                </a:solidFill>
              </a:rPr>
              <a:t>потенциального</a:t>
            </a:r>
            <a:r>
              <a:rPr lang="ru-RU" sz="1800" b="1" dirty="0" smtClean="0"/>
              <a:t> поставщика</a:t>
            </a:r>
            <a:r>
              <a:rPr lang="ru-RU" sz="1800" dirty="0" smtClean="0"/>
              <a:t>, </a:t>
            </a:r>
            <a:r>
              <a:rPr lang="ru-RU" sz="1800" b="1" u="sng" dirty="0" smtClean="0">
                <a:solidFill>
                  <a:srgbClr val="2182BD"/>
                </a:solidFill>
              </a:rPr>
              <a:t>уклонившегося от заключения договора</a:t>
            </a:r>
            <a:r>
              <a:rPr lang="ru-RU" sz="1800" dirty="0" smtClean="0"/>
              <a:t>, и принимает решение об </a:t>
            </a:r>
            <a:r>
              <a:rPr lang="ru-RU" sz="1800" b="1" dirty="0" smtClean="0">
                <a:solidFill>
                  <a:srgbClr val="FF0000"/>
                </a:solidFill>
              </a:rPr>
              <a:t>исключении либо отказе </a:t>
            </a:r>
            <a:r>
              <a:rPr lang="ru-RU" sz="1800" dirty="0" smtClean="0"/>
              <a:t>в исключении такого потенциального поставщика из реестра недобросовестных участников государственных закупок</a:t>
            </a:r>
            <a:r>
              <a:rPr lang="ru-RU" sz="1800" dirty="0" smtClean="0"/>
              <a:t>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      В случае принятия решения </a:t>
            </a:r>
            <a:r>
              <a:rPr lang="ru-RU" sz="1800" b="1" dirty="0" smtClean="0">
                <a:solidFill>
                  <a:srgbClr val="FF0000"/>
                </a:solidFill>
              </a:rPr>
              <a:t>об исключении </a:t>
            </a:r>
            <a:r>
              <a:rPr lang="ru-RU" sz="1800" dirty="0" smtClean="0"/>
              <a:t>потенциального поставщика из реестра недобросовестных участников государственных закупок </a:t>
            </a:r>
            <a:r>
              <a:rPr lang="ru-RU" sz="1800" b="1" u="sng" dirty="0" smtClean="0">
                <a:solidFill>
                  <a:srgbClr val="FF0000"/>
                </a:solidFill>
              </a:rPr>
              <a:t>заказчик обращается в уполномоченный орган</a:t>
            </a:r>
            <a:r>
              <a:rPr lang="ru-RU" sz="1800" b="1" u="sng" dirty="0" smtClean="0">
                <a:solidFill>
                  <a:srgbClr val="FF0000"/>
                </a:solidFill>
              </a:rPr>
              <a:t>.</a:t>
            </a:r>
          </a:p>
          <a:p>
            <a:pPr algn="just"/>
            <a:endParaRPr lang="ru-RU" sz="1800" b="1" u="sng" dirty="0" smtClean="0">
              <a:solidFill>
                <a:srgbClr val="FF0000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***Примечание: уполномоченный орган – Комитет Казначейства Министерства финансов Республики Казахстан</a:t>
            </a:r>
            <a:endParaRPr lang="ru-RU" sz="1800" b="1" i="1" dirty="0">
              <a:solidFill>
                <a:srgbClr val="2182BD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Уполномоченный </a:t>
            </a:r>
            <a:r>
              <a:rPr lang="ru-RU" sz="2400" dirty="0" smtClean="0"/>
              <a:t>орган выносит решение </a:t>
            </a:r>
            <a:r>
              <a:rPr lang="ru-RU" sz="2400" b="1" dirty="0" smtClean="0">
                <a:solidFill>
                  <a:srgbClr val="FF0000"/>
                </a:solidFill>
              </a:rPr>
              <a:t>об исключении </a:t>
            </a:r>
            <a:r>
              <a:rPr lang="ru-RU" sz="2400" b="1" dirty="0" smtClean="0"/>
              <a:t>потенциального поставщика</a:t>
            </a:r>
            <a:r>
              <a:rPr lang="ru-RU" sz="2400" dirty="0" smtClean="0"/>
              <a:t> из </a:t>
            </a:r>
            <a:r>
              <a:rPr lang="ru-RU" sz="2400" b="1" dirty="0" smtClean="0">
                <a:solidFill>
                  <a:srgbClr val="FF0000"/>
                </a:solidFill>
              </a:rPr>
              <a:t>реестра</a:t>
            </a:r>
            <a:r>
              <a:rPr lang="ru-RU" sz="2400" dirty="0" smtClean="0"/>
              <a:t> недобросовестных участников государственных закупок с </a:t>
            </a:r>
            <a:r>
              <a:rPr lang="ru-RU" sz="2400" b="1" dirty="0" smtClean="0"/>
              <a:t>учетом решения согласительной комиссии</a:t>
            </a:r>
            <a:r>
              <a:rPr lang="ru-RU" sz="2400" dirty="0" smtClean="0"/>
              <a:t>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      </a:t>
            </a:r>
            <a:r>
              <a:rPr lang="ru-RU" sz="2400" dirty="0" smtClean="0"/>
              <a:t>	В </a:t>
            </a:r>
            <a:r>
              <a:rPr lang="ru-RU" sz="2400" dirty="0" smtClean="0"/>
              <a:t>состав согласительной комиссии в </a:t>
            </a:r>
            <a:r>
              <a:rPr lang="ru-RU" sz="2400" b="1" dirty="0" smtClean="0">
                <a:solidFill>
                  <a:srgbClr val="FF0000"/>
                </a:solidFill>
              </a:rPr>
              <a:t>обязательном порядке </a:t>
            </a:r>
            <a:r>
              <a:rPr lang="ru-RU" sz="2400" b="1" dirty="0" smtClean="0"/>
              <a:t>входят представители Национальной палаты предпринимателей Республики Казахстан</a:t>
            </a:r>
            <a:r>
              <a:rPr lang="ru-RU" sz="2400" dirty="0" smtClean="0"/>
              <a:t>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	Типовое </a:t>
            </a:r>
            <a:r>
              <a:rPr lang="ru-RU" sz="2400" dirty="0" smtClean="0"/>
              <a:t>положение и порядок работы согласительной комиссии утверждаются уполномоченным органом.</a:t>
            </a: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ru-RU" sz="1600" b="1" dirty="0" smtClean="0"/>
              <a:t>Региональной палате предпринимателей </a:t>
            </a:r>
          </a:p>
          <a:p>
            <a:pPr algn="r"/>
            <a:r>
              <a:rPr lang="ru-RU" sz="1600" b="1" dirty="0" smtClean="0"/>
              <a:t>НПП РК «</a:t>
            </a:r>
            <a:r>
              <a:rPr lang="ru-RU" sz="1600" b="1" dirty="0" err="1" smtClean="0"/>
              <a:t>Атамекен</a:t>
            </a:r>
            <a:r>
              <a:rPr lang="ru-RU" sz="1600" b="1" dirty="0" smtClean="0"/>
              <a:t>» </a:t>
            </a:r>
          </a:p>
          <a:p>
            <a:pPr algn="r"/>
            <a:r>
              <a:rPr lang="ru-RU" sz="1600" b="1" dirty="0" smtClean="0"/>
              <a:t>г. ____________ </a:t>
            </a:r>
          </a:p>
          <a:p>
            <a:pPr algn="r"/>
            <a:r>
              <a:rPr lang="ru-RU" sz="1600" b="1" dirty="0" smtClean="0"/>
              <a:t>пр. _________________ </a:t>
            </a:r>
          </a:p>
          <a:p>
            <a:pPr algn="r"/>
            <a:r>
              <a:rPr lang="ru-RU" sz="1600" b="1" dirty="0" smtClean="0"/>
              <a:t>+7 (____) _________________ </a:t>
            </a:r>
          </a:p>
          <a:p>
            <a:pPr algn="r"/>
            <a:r>
              <a:rPr lang="ru-RU" sz="1600" b="1" dirty="0" smtClean="0"/>
              <a:t>______________ </a:t>
            </a:r>
          </a:p>
          <a:p>
            <a:pPr algn="r"/>
            <a:r>
              <a:rPr lang="ru-RU" sz="1600" b="1" dirty="0" smtClean="0"/>
              <a:t>От  ГУ _______________________ </a:t>
            </a: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Согласно  пункта 6 статьи 8 Закона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 государственных закупках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 состав согласительной комиссии в 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обязательном порядке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входят представители Национальной палаты предпринимателей Республики Казахстан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В целях исполнения Закона просим Вас направить данные представителя филиала НПП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«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Атамекен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по г. ________________ для включения в состав согласительной комиссии.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*** Примечание: данным типовым письмом Заказчик обращается в адрес филиала НПП </a:t>
            </a:r>
            <a:r>
              <a:rPr lang="ru-RU" sz="1600" b="1" i="1" dirty="0" err="1" smtClean="0">
                <a:solidFill>
                  <a:srgbClr val="2182BD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Атамекен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для включения в приказ в согласительную комиссию.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i="1" dirty="0" smtClean="0">
              <a:solidFill>
                <a:srgbClr val="2182BD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indent="449263" algn="just" defTabSz="914400" eaLnBrk="0" hangingPunct="0"/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Ссылка на филиалы: </a:t>
            </a:r>
            <a:r>
              <a:rPr lang="en-US" sz="1600" b="1" i="1" dirty="0" smtClean="0">
                <a:solidFill>
                  <a:srgbClr val="2182BD"/>
                </a:solidFill>
                <a:latin typeface="Arial" pitchFamily="34" charset="0"/>
                <a:ea typeface="Calibri" pitchFamily="34" charset="0"/>
                <a:cs typeface="Arial" pitchFamily="34" charset="0"/>
                <a:hlinkClick r:id="rId2"/>
              </a:rPr>
              <a:t>https://</a:t>
            </a:r>
            <a:r>
              <a:rPr lang="en-US" sz="1600" b="1" i="1" dirty="0" smtClean="0">
                <a:solidFill>
                  <a:srgbClr val="2182BD"/>
                </a:solidFill>
                <a:latin typeface="Arial" pitchFamily="34" charset="0"/>
                <a:ea typeface="Calibri" pitchFamily="34" charset="0"/>
                <a:cs typeface="Arial" pitchFamily="34" charset="0"/>
                <a:hlinkClick r:id="rId2"/>
              </a:rPr>
              <a:t>atameken.kz/ru/pages/128-regional-nye-palaty</a:t>
            </a:r>
            <a:endParaRPr lang="ru-RU" sz="1600" b="1" i="1" dirty="0" smtClean="0">
              <a:solidFill>
                <a:srgbClr val="2182BD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indent="449263" algn="just" defTabSz="914400" eaLnBrk="0" hangingPunct="0"/>
            <a:endParaRPr kumimoji="0" lang="ru-RU" sz="600" b="1" i="1" u="none" strike="noStrike" cap="none" normalizeH="0" baseline="0" dirty="0" smtClean="0">
              <a:ln>
                <a:noFill/>
              </a:ln>
              <a:solidFill>
                <a:srgbClr val="2182BD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2182BD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 </a:t>
            </a: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rgbClr val="2182BD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/>
          </a:p>
          <a:p>
            <a:pPr algn="ctr"/>
            <a:endParaRPr lang="ru-RU" sz="3200" b="1" dirty="0" smtClean="0"/>
          </a:p>
          <a:p>
            <a:pPr algn="ctr"/>
            <a:r>
              <a:rPr lang="ru-RU" sz="3200" b="1" dirty="0" smtClean="0"/>
              <a:t>Приказ </a:t>
            </a:r>
            <a:r>
              <a:rPr lang="ru-RU" sz="3200" b="1" dirty="0" smtClean="0"/>
              <a:t>Министра финансов Республики Казахстан от </a:t>
            </a:r>
            <a:r>
              <a:rPr lang="ru-RU" sz="3200" b="1" dirty="0" smtClean="0">
                <a:solidFill>
                  <a:srgbClr val="FF0000"/>
                </a:solidFill>
              </a:rPr>
              <a:t>31 июля 2024 года № 501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Об утверждении Типового положения и Правил работы согласительной комиссии</a:t>
            </a:r>
            <a:endParaRPr lang="ru-RU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9144000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Типовое положение Согласительной комиссии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Глава 1. Общие </a:t>
            </a:r>
            <a:r>
              <a:rPr lang="ru-RU" b="1" dirty="0" smtClean="0"/>
              <a:t>положения</a:t>
            </a:r>
          </a:p>
          <a:p>
            <a:endParaRPr lang="ru-RU" b="1" dirty="0" smtClean="0"/>
          </a:p>
          <a:p>
            <a:pPr algn="just"/>
            <a:r>
              <a:rPr lang="ru-RU" dirty="0" smtClean="0"/>
              <a:t>	1</a:t>
            </a:r>
            <a:r>
              <a:rPr lang="ru-RU" dirty="0" smtClean="0"/>
              <a:t>. Настоящее Типовое положение согласительной комиссии разработано в соответствии с </a:t>
            </a:r>
            <a:r>
              <a:rPr lang="ru-RU" u="sng" dirty="0" smtClean="0">
                <a:hlinkClick r:id="rId2"/>
              </a:rPr>
              <a:t>пунктом 6 статьи 8</a:t>
            </a:r>
            <a:r>
              <a:rPr lang="ru-RU" dirty="0" smtClean="0"/>
              <a:t> Закона Республики Казахстан «О государственных закупках» (далее - Закон).</a:t>
            </a:r>
          </a:p>
          <a:p>
            <a:pPr algn="just"/>
            <a:r>
              <a:rPr lang="ru-RU" dirty="0" smtClean="0"/>
              <a:t>	2</a:t>
            </a:r>
            <a:r>
              <a:rPr lang="ru-RU" dirty="0" smtClean="0"/>
              <a:t>. </a:t>
            </a:r>
            <a:r>
              <a:rPr lang="ru-RU" b="1" dirty="0" smtClean="0">
                <a:solidFill>
                  <a:srgbClr val="FF0000"/>
                </a:solidFill>
              </a:rPr>
              <a:t>Согласительная комиссия </a:t>
            </a:r>
            <a:r>
              <a:rPr lang="ru-RU" dirty="0" smtClean="0"/>
              <a:t>- постоянно действующий коллегиальный орган, </a:t>
            </a:r>
            <a:r>
              <a:rPr lang="ru-RU" b="1" u="sng" dirty="0" smtClean="0"/>
              <a:t>создаваемый заказчиком </a:t>
            </a:r>
            <a:r>
              <a:rPr lang="ru-RU" dirty="0" smtClean="0"/>
              <a:t>в порядке, определенном Законом, </a:t>
            </a:r>
            <a:r>
              <a:rPr lang="ru-RU" b="1" dirty="0" smtClean="0">
                <a:solidFill>
                  <a:srgbClr val="00B0F0"/>
                </a:solidFill>
              </a:rPr>
              <a:t>рассматривающий обращения потенциальных поставщиков, включенных в реестр недобросовестных участников государственных закупок вследствие уклонения от заключения договора о государственных закупках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	3</a:t>
            </a:r>
            <a:r>
              <a:rPr lang="ru-RU" dirty="0" smtClean="0"/>
              <a:t>. Согласительная комиссия в своей деятельности руководствуется </a:t>
            </a:r>
            <a:r>
              <a:rPr lang="ru-RU" u="sng" dirty="0" smtClean="0">
                <a:hlinkClick r:id="rId3"/>
              </a:rPr>
              <a:t>Конституцией</a:t>
            </a:r>
            <a:r>
              <a:rPr lang="ru-RU" u="sng" dirty="0" smtClean="0"/>
              <a:t> </a:t>
            </a:r>
            <a:r>
              <a:rPr lang="ru-RU" dirty="0" smtClean="0"/>
              <a:t>Республики </a:t>
            </a:r>
            <a:r>
              <a:rPr lang="ru-RU" dirty="0" smtClean="0"/>
              <a:t>Казахстан, законами Республики Казахстан, актами Президента и Правительства Республики Казахстан, иными нормативными правовыми актами Республики Казахстан, а также настоящим Типовым положением</a:t>
            </a:r>
            <a:r>
              <a:rPr lang="ru-RU" dirty="0" smtClean="0"/>
              <a:t>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	Согласительная </a:t>
            </a:r>
            <a:r>
              <a:rPr lang="ru-RU" dirty="0" smtClean="0"/>
              <a:t>комиссия организовывает свою работу на </a:t>
            </a:r>
            <a:r>
              <a:rPr lang="ru-RU" b="1" dirty="0" smtClean="0">
                <a:solidFill>
                  <a:srgbClr val="FF0000"/>
                </a:solidFill>
              </a:rPr>
              <a:t>принципах открытости, гласности, коллегиальности и беспристрастности.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8286</TotalTime>
  <Words>447</Words>
  <Application>Microsoft Office PowerPoint</Application>
  <PresentationFormat>Экран (16:9)</PresentationFormat>
  <Paragraphs>277</Paragraphs>
  <Slides>33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</cp:lastModifiedBy>
  <cp:revision>440</cp:revision>
  <cp:lastPrinted>2023-06-22T08:50:07Z</cp:lastPrinted>
  <dcterms:created xsi:type="dcterms:W3CDTF">2022-11-05T05:19:54Z</dcterms:created>
  <dcterms:modified xsi:type="dcterms:W3CDTF">2025-01-03T15:42:23Z</dcterms:modified>
</cp:coreProperties>
</file>