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5">
  <p:sldMasterIdLst>
    <p:sldMasterId id="2147483673" r:id="rId1"/>
  </p:sldMasterIdLst>
  <p:notesMasterIdLst>
    <p:notesMasterId r:id="rId51"/>
  </p:notesMasterIdLst>
  <p:sldIdLst>
    <p:sldId id="1171" r:id="rId2"/>
    <p:sldId id="1174" r:id="rId3"/>
    <p:sldId id="1176" r:id="rId4"/>
    <p:sldId id="1177" r:id="rId5"/>
    <p:sldId id="1179" r:id="rId6"/>
    <p:sldId id="1180" r:id="rId7"/>
    <p:sldId id="1181" r:id="rId8"/>
    <p:sldId id="1182" r:id="rId9"/>
    <p:sldId id="1183" r:id="rId10"/>
    <p:sldId id="1184" r:id="rId11"/>
    <p:sldId id="1185" r:id="rId12"/>
    <p:sldId id="1189" r:id="rId13"/>
    <p:sldId id="1240" r:id="rId14"/>
    <p:sldId id="1241" r:id="rId15"/>
    <p:sldId id="1190" r:id="rId16"/>
    <p:sldId id="1191" r:id="rId17"/>
    <p:sldId id="1192" r:id="rId18"/>
    <p:sldId id="1193" r:id="rId19"/>
    <p:sldId id="1242" r:id="rId20"/>
    <p:sldId id="1243" r:id="rId21"/>
    <p:sldId id="1244" r:id="rId22"/>
    <p:sldId id="1245" r:id="rId23"/>
    <p:sldId id="1194" r:id="rId24"/>
    <p:sldId id="1195" r:id="rId25"/>
    <p:sldId id="1247" r:id="rId26"/>
    <p:sldId id="1246" r:id="rId27"/>
    <p:sldId id="1196" r:id="rId28"/>
    <p:sldId id="1197" r:id="rId29"/>
    <p:sldId id="1198" r:id="rId30"/>
    <p:sldId id="1199" r:id="rId31"/>
    <p:sldId id="1200" r:id="rId32"/>
    <p:sldId id="1202" r:id="rId33"/>
    <p:sldId id="1203" r:id="rId34"/>
    <p:sldId id="1204" r:id="rId35"/>
    <p:sldId id="1205" r:id="rId36"/>
    <p:sldId id="1206" r:id="rId37"/>
    <p:sldId id="1207" r:id="rId38"/>
    <p:sldId id="1208" r:id="rId39"/>
    <p:sldId id="1209" r:id="rId40"/>
    <p:sldId id="1210" r:id="rId41"/>
    <p:sldId id="1211" r:id="rId42"/>
    <p:sldId id="1213" r:id="rId43"/>
    <p:sldId id="1212" r:id="rId44"/>
    <p:sldId id="1229" r:id="rId45"/>
    <p:sldId id="1219" r:id="rId46"/>
    <p:sldId id="1220" r:id="rId47"/>
    <p:sldId id="1221" r:id="rId48"/>
    <p:sldId id="1222" r:id="rId49"/>
    <p:sldId id="1233" r:id="rId50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90" d="100"/>
          <a:sy n="90" d="100"/>
        </p:scale>
        <p:origin x="-1589" y="-42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K2000000360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</a:t>
            </a:r>
            <a:r>
              <a:rPr lang="en-US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Один источник путем прямого заключения</a:t>
            </a:r>
            <a:endParaRPr lang="ru-RU" altLang="ru-RU" sz="2400" b="1" u="sng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Вступил  в силу 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B0F0"/>
                </a:solidFill>
              </a:rPr>
              <a:t>*** Примечание: Согласно п. 1 статьи 5 Закона «О чрезвычайном положении» от 8 февраля 2003 года N 387. Порядок введения чрезвычайного положения. 1.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Чрезвычайное положение </a:t>
            </a:r>
            <a:r>
              <a:rPr lang="ru-RU" sz="2000" b="1" i="1" dirty="0" smtClean="0">
                <a:solidFill>
                  <a:srgbClr val="00B0F0"/>
                </a:solidFill>
              </a:rPr>
              <a:t>на всей территории Республики Казахстан или в отдельных ее местностях </a:t>
            </a:r>
            <a:r>
              <a:rPr lang="ru-RU" sz="2000" b="1" i="1" dirty="0" smtClean="0">
                <a:solidFill>
                  <a:srgbClr val="FF0000"/>
                </a:solidFill>
              </a:rPr>
              <a:t>вводится Президентом Республики Казахстан соответствующим указом </a:t>
            </a:r>
            <a:r>
              <a:rPr lang="ru-RU" sz="2000" b="1" i="1" dirty="0" smtClean="0">
                <a:solidFill>
                  <a:srgbClr val="00B0F0"/>
                </a:solidFill>
              </a:rPr>
              <a:t>после официальных консультаций с </a:t>
            </a:r>
            <a:r>
              <a:rPr lang="ru-RU" sz="2000" b="1" i="1" dirty="0" err="1" smtClean="0">
                <a:solidFill>
                  <a:srgbClr val="00B0F0"/>
                </a:solidFill>
              </a:rPr>
              <a:t>Премьер-Министром</a:t>
            </a:r>
            <a:r>
              <a:rPr lang="ru-RU" sz="2000" b="1" i="1" dirty="0" smtClean="0">
                <a:solidFill>
                  <a:srgbClr val="00B0F0"/>
                </a:solidFill>
              </a:rPr>
              <a:t> и Председателями палат Парламента Республики Казахстан с незамедлительным информированием Парламента Республики Казахстан.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локализации и (или) ликвидации впервые или вновь выявленных на территории Республики Казахстан особо опасных, экзотических болезней животных, карантинных объектов, чужеродных видов; проведения мероприятий в карантинных зонах и неблагополучных пунктах по особо опасным болезням животных, очагах распространения карантинных объектов, экстренных фитосанитарных мероприятий;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400" b="1" i="1" dirty="0" smtClean="0">
                <a:solidFill>
                  <a:srgbClr val="00B0F0"/>
                </a:solidFill>
              </a:rPr>
              <a:t>*** Примечание: согласно Правил установления или снятия ограничительных мероприятий и карантина утвержденные приказом </a:t>
            </a:r>
            <a:r>
              <a:rPr lang="ru-RU" sz="1400" b="1" i="1" dirty="0" smtClean="0">
                <a:solidFill>
                  <a:srgbClr val="C00000"/>
                </a:solidFill>
              </a:rPr>
              <a:t>Министра сельского хозяйства </a:t>
            </a:r>
            <a:r>
              <a:rPr lang="ru-RU" sz="1400" b="1" i="1" dirty="0" smtClean="0">
                <a:solidFill>
                  <a:srgbClr val="00B0F0"/>
                </a:solidFill>
              </a:rPr>
              <a:t>Республики Казахстан от 9 февраля 2015 года № 7-1/86 «Ограничительные мероприятия и карантин устанавливаются по представлению </a:t>
            </a:r>
            <a:r>
              <a:rPr lang="ru-RU" sz="1400" b="1" i="1" dirty="0" smtClean="0">
                <a:solidFill>
                  <a:srgbClr val="FF0000"/>
                </a:solidFill>
              </a:rPr>
              <a:t>главного государственного ветеринарно-санитарного инспектора </a:t>
            </a:r>
            <a:r>
              <a:rPr lang="ru-RU" sz="1400" b="1" i="1" dirty="0" smtClean="0">
                <a:solidFill>
                  <a:srgbClr val="00B0F0"/>
                </a:solidFill>
              </a:rPr>
              <a:t>соответствующей территории решением»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r>
              <a:rPr lang="ru-RU" sz="1400" b="1" i="1" dirty="0" smtClean="0">
                <a:solidFill>
                  <a:srgbClr val="00B0F0"/>
                </a:solidFill>
              </a:rPr>
              <a:t> *** Примечание: </a:t>
            </a:r>
            <a:r>
              <a:rPr lang="ru-RU" sz="1400" b="1" i="1" dirty="0" smtClean="0">
                <a:solidFill>
                  <a:srgbClr val="C00000"/>
                </a:solidFill>
              </a:rPr>
              <a:t>Приказ Министра здравоохранения </a:t>
            </a:r>
            <a:r>
              <a:rPr lang="ru-RU" sz="1400" b="1" i="1" dirty="0" smtClean="0">
                <a:solidFill>
                  <a:srgbClr val="00B0F0"/>
                </a:solidFill>
              </a:rPr>
              <a:t>Республики Казахстан от 21 декабря 2020 года № ҚР ДСМ-293/2020 Ограничительные мероприятия, в том числе </a:t>
            </a:r>
            <a:r>
              <a:rPr lang="ru-RU" sz="1400" b="1" i="1" dirty="0" smtClean="0">
                <a:solidFill>
                  <a:srgbClr val="C00000"/>
                </a:solidFill>
              </a:rPr>
              <a:t>карантин</a:t>
            </a:r>
            <a:r>
              <a:rPr lang="ru-RU" sz="1400" b="1" i="1" dirty="0" smtClean="0">
                <a:solidFill>
                  <a:srgbClr val="00B0F0"/>
                </a:solidFill>
              </a:rPr>
              <a:t>, направленные на предотвращение распространения инфекционных заболеваний, вводятся в течение 24 (двадцати четырех) часов с момента принятия соответствующего постановления </a:t>
            </a:r>
            <a:r>
              <a:rPr lang="ru-RU" sz="1400" b="1" i="1" dirty="0" smtClean="0">
                <a:solidFill>
                  <a:srgbClr val="C00000"/>
                </a:solidFill>
              </a:rPr>
              <a:t>Главного государственного санитарного врача </a:t>
            </a:r>
            <a:r>
              <a:rPr lang="ru-RU" sz="1400" b="1" i="1" dirty="0" smtClean="0">
                <a:solidFill>
                  <a:srgbClr val="00B0F0"/>
                </a:solidFill>
              </a:rPr>
              <a:t>Республики Казахстан или </a:t>
            </a:r>
            <a:r>
              <a:rPr lang="ru-RU" sz="1400" b="1" i="1" dirty="0" smtClean="0">
                <a:solidFill>
                  <a:srgbClr val="C00000"/>
                </a:solidFill>
              </a:rPr>
              <a:t>главного государственного санитарного врача соответствующей административно-территориальной единицы</a:t>
            </a:r>
            <a:r>
              <a:rPr lang="ru-RU" sz="1400" b="1" i="1" dirty="0" smtClean="0">
                <a:solidFill>
                  <a:srgbClr val="00B0F0"/>
                </a:solidFill>
              </a:rPr>
              <a:t> (на транспорте), а также на ведомственных объектах иных государственных органов постановлением </a:t>
            </a:r>
            <a:r>
              <a:rPr lang="ru-RU" sz="1400" b="1" i="1" dirty="0" smtClean="0">
                <a:solidFill>
                  <a:srgbClr val="C00000"/>
                </a:solidFill>
              </a:rPr>
              <a:t>Главного государственного санитарного врача структурных подразделений государственного органа </a:t>
            </a:r>
            <a:r>
              <a:rPr lang="ru-RU" sz="1400" b="1" i="1" dirty="0" smtClean="0">
                <a:solidFill>
                  <a:srgbClr val="00B0F0"/>
                </a:solidFill>
              </a:rPr>
              <a:t>в сфере санитарно-эпидемиологического благополучия населения в соответствии со </a:t>
            </a:r>
            <a:r>
              <a:rPr lang="ru-RU" sz="1400" b="1" i="1" dirty="0" smtClean="0">
                <a:solidFill>
                  <a:srgbClr val="00B0F0"/>
                </a:solidFill>
                <a:hlinkClick r:id="rId2"/>
              </a:rPr>
              <a:t>статьей 104</a:t>
            </a:r>
            <a:r>
              <a:rPr lang="ru-RU" sz="1400" b="1" i="1" dirty="0" smtClean="0">
                <a:solidFill>
                  <a:srgbClr val="00B0F0"/>
                </a:solidFill>
              </a:rPr>
              <a:t> Кодекса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ликвидации технологических нарушений на электроэнергетических объектах, коммуникационных системах жизнеобеспечения, объектах железнодорожного, воздушного, автомобильного, водного транспорта, очистных сооружениях, </a:t>
            </a:r>
            <a:r>
              <a:rPr lang="ru-RU" sz="1800" dirty="0" err="1" smtClean="0"/>
              <a:t>нефтетрубопроводах</a:t>
            </a:r>
            <a:r>
              <a:rPr lang="ru-RU" sz="1800" dirty="0" smtClean="0"/>
              <a:t>, газопроводах, срочного медицинского вмешательства, </a:t>
            </a:r>
            <a:r>
              <a:rPr lang="ru-RU" sz="1800" b="1" dirty="0" smtClean="0">
                <a:solidFill>
                  <a:srgbClr val="FF0000"/>
                </a:solidFill>
              </a:rPr>
              <a:t>а также при возникновении поломок, выхода из строя коммуникаций, механизмов, агрегатов, запасных частей и материалов в пути следования, требующих незамедлительного восстановления;</a:t>
            </a:r>
          </a:p>
          <a:p>
            <a:pPr algn="just"/>
            <a:endParaRPr lang="ru-RU" dirty="0" smtClean="0"/>
          </a:p>
          <a:p>
            <a:pPr algn="just"/>
            <a:r>
              <a:rPr lang="ru-RU" i="1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Примечание: в случае выхода из строя коммуникаций, механизмов Заказчику требуется произвести следующее: составить комиссионный акт с участием руководителя и сотрудников Заказчика, произвести фото и </a:t>
            </a:r>
            <a:r>
              <a:rPr lang="ru-RU" sz="1600" b="1" i="1" dirty="0" err="1" smtClean="0">
                <a:solidFill>
                  <a:srgbClr val="00B0F0"/>
                </a:solidFill>
              </a:rPr>
              <a:t>видеофиксацию</a:t>
            </a:r>
            <a:r>
              <a:rPr lang="ru-RU" sz="1600" b="1" i="1" dirty="0" smtClean="0">
                <a:solidFill>
                  <a:srgbClr val="00B0F0"/>
                </a:solidFill>
              </a:rPr>
              <a:t>, вызвать аварийную службу для предоставления заключения.</a:t>
            </a: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Кроме того,  запросить </a:t>
            </a:r>
            <a:r>
              <a:rPr lang="ru-RU" sz="1600" b="1" i="1" dirty="0" err="1" smtClean="0">
                <a:solidFill>
                  <a:srgbClr val="00B0F0"/>
                </a:solidFill>
              </a:rPr>
              <a:t>прайсс-листы</a:t>
            </a:r>
            <a:r>
              <a:rPr lang="ru-RU" sz="1600" b="1" i="1" dirty="0" smtClean="0">
                <a:solidFill>
                  <a:srgbClr val="00B0F0"/>
                </a:solidFill>
              </a:rPr>
              <a:t> от потенциальных поставщиков, заключить договор на бумажном носителе без включения в план государственных закупок</a:t>
            </a:r>
            <a:endParaRPr lang="ru-RU" sz="16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4) приобретения товаров, работ, услуг за счет денег, выделенных из </a:t>
            </a:r>
            <a:r>
              <a:rPr lang="ru-RU" sz="2000" b="1" dirty="0" smtClean="0">
                <a:solidFill>
                  <a:srgbClr val="FF0000"/>
                </a:solidFill>
              </a:rPr>
              <a:t>резерва Правительства Республики Казахстан и (или) местного исполнительного органа</a:t>
            </a:r>
            <a:r>
              <a:rPr lang="ru-RU" sz="2000" dirty="0" smtClean="0"/>
              <a:t>, в случаях возникновения ситуаций, угрожающих политической, экономической и социальной стабильности, жизни и здоровью людей;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согласно п. статья 19 Бюджетного кодекса «выделение денег из резервов Правительства Республики Казахстан и местных исполнительных органов осуществляется в пределах объемов, утвержденных в республиканском или местных бюджетах на текущий финансовый год, </a:t>
            </a:r>
            <a:r>
              <a:rPr lang="ru-RU" sz="1600" b="1" i="1" dirty="0" smtClean="0">
                <a:solidFill>
                  <a:srgbClr val="FF0000"/>
                </a:solidFill>
              </a:rPr>
              <a:t>постановлениями соответственно Правительства</a:t>
            </a:r>
            <a:r>
              <a:rPr lang="ru-RU" sz="1600" b="1" i="1" dirty="0" smtClean="0">
                <a:solidFill>
                  <a:srgbClr val="00B0F0"/>
                </a:solidFill>
              </a:rPr>
              <a:t> Республики Казахстан и </a:t>
            </a:r>
            <a:r>
              <a:rPr lang="ru-RU" sz="1600" b="1" i="1" dirty="0" smtClean="0">
                <a:solidFill>
                  <a:srgbClr val="FF0000"/>
                </a:solidFill>
              </a:rPr>
              <a:t>местных исполнительных органов</a:t>
            </a:r>
            <a:r>
              <a:rPr lang="ru-RU" sz="1600" b="1" i="1" dirty="0" smtClean="0">
                <a:solidFill>
                  <a:srgbClr val="00B0F0"/>
                </a:solidFill>
              </a:rPr>
              <a:t>, а также </a:t>
            </a:r>
            <a:r>
              <a:rPr lang="ru-RU" sz="1600" b="1" i="1" dirty="0" smtClean="0">
                <a:solidFill>
                  <a:srgbClr val="FF0000"/>
                </a:solidFill>
              </a:rPr>
              <a:t>правовыми актами уполномоченного органа в сфере гражданской защиты</a:t>
            </a:r>
            <a:r>
              <a:rPr lang="ru-RU" sz="1600" b="1" i="1" dirty="0" smtClean="0">
                <a:solidFill>
                  <a:srgbClr val="00B0F0"/>
                </a:solidFill>
              </a:rPr>
              <a:t>, которые утрачивают силу по завершении финансового года.»</a:t>
            </a:r>
            <a:endParaRPr lang="ru-RU" sz="16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5) приобретения </a:t>
            </a:r>
            <a:r>
              <a:rPr lang="ru-RU" sz="2000" b="1" dirty="0" smtClean="0">
                <a:solidFill>
                  <a:srgbClr val="FF0000"/>
                </a:solidFill>
              </a:rPr>
              <a:t>услуг</a:t>
            </a:r>
            <a:r>
              <a:rPr lang="ru-RU" sz="2000" dirty="0" smtClean="0"/>
              <a:t> по хранению материальных ценностей </a:t>
            </a:r>
            <a:r>
              <a:rPr lang="ru-RU" sz="2000" b="1" dirty="0" smtClean="0">
                <a:solidFill>
                  <a:srgbClr val="FF0000"/>
                </a:solidFill>
              </a:rPr>
              <a:t>государственного материального резерва</a:t>
            </a:r>
            <a:r>
              <a:rPr lang="ru-RU" sz="2000" dirty="0" smtClean="0"/>
              <a:t>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государственный материальный резерв (далее – государственный резерв) – запас материальных ценностей, предназначенный для мобилизационных нужд, принятия мер по предупреждению и ликвидации чрезвычайных ситуаций природного, техногенного и социального характера и их последствий, оказания регулирующего воздействия на рынок, помощи беженцам и гуманитарной помощи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8) приобретения услуг международных рейтинговых агентств, </a:t>
            </a:r>
            <a:r>
              <a:rPr lang="ru-RU" sz="2400" b="1" dirty="0" smtClean="0">
                <a:solidFill>
                  <a:srgbClr val="FF0000"/>
                </a:solidFill>
              </a:rPr>
              <a:t>финансовых услуг</a:t>
            </a:r>
            <a:r>
              <a:rPr lang="ru-RU" sz="2400" dirty="0" smtClean="0"/>
              <a:t>, включая услуги по </a:t>
            </a:r>
            <a:r>
              <a:rPr lang="ru-RU" sz="2400" b="1" dirty="0" smtClean="0"/>
              <a:t>страхованию профессиональной ответственности медицинского работника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за исключением иных видов страхования</a:t>
            </a:r>
            <a:r>
              <a:rPr lang="ru-RU" sz="2400" dirty="0" smtClean="0"/>
              <a:t>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согласно п. 6 статьи 1 Закона «О государственном регулировании, контроле и надзоре финансового рынка и финансовых организаций» </a:t>
            </a:r>
            <a:r>
              <a:rPr lang="ru-RU" sz="1600" b="1" i="1" dirty="0" smtClean="0">
                <a:solidFill>
                  <a:srgbClr val="FF0000"/>
                </a:solidFill>
              </a:rPr>
              <a:t>финансовые услуги </a:t>
            </a:r>
            <a:r>
              <a:rPr lang="ru-RU" sz="1600" b="1" i="1" dirty="0" smtClean="0">
                <a:solidFill>
                  <a:srgbClr val="00B0F0"/>
                </a:solidFill>
              </a:rPr>
              <a:t>– деятельность профессиональных участников страхового рынка (за исключением актуариев), профессиональных участников рынка ценных бумаг, добровольного накопительного пенсионного фонда, </a:t>
            </a:r>
            <a:r>
              <a:rPr lang="ru-RU" sz="1600" b="1" i="1" dirty="0" smtClean="0">
                <a:solidFill>
                  <a:srgbClr val="FF0000"/>
                </a:solidFill>
              </a:rPr>
              <a:t>банковская деятельность, деятельность организаций по проведению отдельных видов банковских операций</a:t>
            </a:r>
            <a:r>
              <a:rPr lang="ru-RU" sz="1600" b="1" i="1" dirty="0" smtClean="0">
                <a:solidFill>
                  <a:srgbClr val="00B0F0"/>
                </a:solidFill>
              </a:rPr>
              <a:t>, организаций, осуществляющих </a:t>
            </a:r>
            <a:r>
              <a:rPr lang="ru-RU" sz="1600" b="1" i="1" dirty="0" err="1" smtClean="0">
                <a:solidFill>
                  <a:srgbClr val="00B0F0"/>
                </a:solidFill>
              </a:rPr>
              <a:t>микрофинансовую</a:t>
            </a:r>
            <a:r>
              <a:rPr lang="ru-RU" sz="1600" b="1" i="1" dirty="0" smtClean="0">
                <a:solidFill>
                  <a:srgbClr val="00B0F0"/>
                </a:solidFill>
              </a:rPr>
              <a:t> деятельность, осуществляемые на основании лицензий, полученных в соответствии с законодательством Республики Казахстан, а также не подлежащая лицензированию деятельность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10) приобретения услуг по изготовлению </a:t>
            </a:r>
            <a:r>
              <a:rPr lang="ru-RU" sz="2000" b="1" dirty="0" smtClean="0">
                <a:solidFill>
                  <a:srgbClr val="FF0000"/>
                </a:solidFill>
              </a:rPr>
              <a:t>государственных и ведомственных наград и документов </a:t>
            </a:r>
            <a:r>
              <a:rPr lang="ru-RU" sz="2000" dirty="0" smtClean="0"/>
              <a:t>к ним, нагрудного знака депутата Парламента Республики Казахстан и документа к нему, государственных </a:t>
            </a:r>
            <a:r>
              <a:rPr lang="ru-RU" sz="2000" dirty="0" err="1" smtClean="0"/>
              <a:t>поверительных</a:t>
            </a:r>
            <a:r>
              <a:rPr lang="ru-RU" sz="2000" dirty="0" smtClean="0"/>
              <a:t> клейм, паспортов (в том числе служебных и дипломатических), удостоверений личности граждан Республики Казахстан, вида на жительство иностранца в Республике Казахстан, удостоверения лица без гражданства, свидетельств о регистрации актов гражданского состояния, </a:t>
            </a:r>
            <a:r>
              <a:rPr lang="ru-RU" sz="2000" b="1" dirty="0" smtClean="0"/>
              <a:t>а также приобретения у поставщиков, определенных Правительством Республики Казахстан, печатной продукции, требующей специальной степени защиты</a:t>
            </a:r>
            <a:r>
              <a:rPr lang="ru-RU" sz="2000" dirty="0" smtClean="0"/>
              <a:t>, </a:t>
            </a:r>
            <a:r>
              <a:rPr lang="ru-RU" sz="2000" b="1" dirty="0" smtClean="0">
                <a:solidFill>
                  <a:srgbClr val="FF0000"/>
                </a:solidFill>
              </a:rPr>
              <a:t>по перечню, утвержденному Правительством Республики Казахстан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11) приобретения товаров, работ, услуг, осуществляемого в соответствии с международными договорами Республики Казахстан, по перечню, утвержденному Правительством Республики Казахстан;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согласно Постановления Правительства Республики Казахстан от 31 декабря 2015 года № 1165 , утвержден перечень товаров, работ, услуг, приобретаемых в соответствии с международными договорами Республики Казахстан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29" y="0"/>
            <a:ext cx="911807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000" dirty="0" smtClean="0"/>
              <a:t>16) приобретения товаров, услуг, связанных с представительскими расходами;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***Примечание: согласно п. 6 Главы 2 Приказ Министра иностранных дел Республики Казахстан от 28 февраля 2017 года № 11-1-2/66. министерство на основании предложений администраторов республиканских бюджетных программ и исходя из объемов средств, предусмотренных в республиканском бюджете на очередной финансовый год на представительские затраты, составляет годовой План мероприятий, которые требуют представительских затрат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19) приобретения товаров, работ, услуг, производимых, выполняемых, оказываемых государственными предприятиями учреждений уголовно-исполнительной (пенитенциарной) системы. </a:t>
            </a:r>
          </a:p>
          <a:p>
            <a:pPr algn="just"/>
            <a:r>
              <a:rPr lang="ru-RU" sz="1800" dirty="0" smtClean="0"/>
              <a:t>	Перечень и объемы товаров, работ, услуг, а также перечень государственных предприятий учреждений уголовно-исполнительной (пенитенциарной) системы, у которых приобретаются такие товары, работы, услуги, </a:t>
            </a:r>
            <a:r>
              <a:rPr lang="ru-RU" sz="1800" b="1" dirty="0" smtClean="0">
                <a:solidFill>
                  <a:srgbClr val="FF0000"/>
                </a:solidFill>
              </a:rPr>
              <a:t>утверждаются центральным исполнительным органом Республики Казахстан</a:t>
            </a:r>
            <a:r>
              <a:rPr lang="ru-RU" sz="1800" dirty="0" smtClean="0"/>
              <a:t>, возглавляющим единую систему органов внутренних дел, по согласованию с уполномоченным органом и антимонопольным органом.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00B0F0"/>
                </a:solidFill>
              </a:rPr>
              <a:t>	***Примечание:</a:t>
            </a:r>
            <a:endParaRPr lang="ru-RU" sz="1800" dirty="0" smtClean="0"/>
          </a:p>
          <a:p>
            <a:pPr algn="just"/>
            <a:endParaRPr lang="ru-RU" sz="1800" dirty="0" smtClean="0"/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 25) приобретения товаров, работ, услуг у лица, </a:t>
            </a:r>
            <a:r>
              <a:rPr lang="ru-RU" sz="2800" b="1" u="sng" dirty="0" smtClean="0">
                <a:solidFill>
                  <a:srgbClr val="FF0000"/>
                </a:solidFill>
              </a:rPr>
              <a:t>определенного законами </a:t>
            </a:r>
            <a:r>
              <a:rPr lang="ru-RU" sz="2800" dirty="0" smtClean="0"/>
              <a:t>Республики Казахстан;</a:t>
            </a:r>
          </a:p>
          <a:p>
            <a:endParaRPr lang="ru-RU" sz="2800" dirty="0" smtClean="0"/>
          </a:p>
          <a:p>
            <a:pPr algn="just"/>
            <a:r>
              <a:rPr lang="ru-RU" sz="1400" dirty="0" smtClean="0"/>
              <a:t>Пример: АО «Национальная компания «</a:t>
            </a:r>
            <a:r>
              <a:rPr lang="ru-RU" sz="1400" dirty="0" err="1" smtClean="0"/>
              <a:t>ҚазАвтоЖол</a:t>
            </a:r>
            <a:r>
              <a:rPr lang="ru-RU" sz="1400" dirty="0" smtClean="0"/>
              <a:t>» </a:t>
            </a:r>
            <a:r>
              <a:rPr lang="ru-RU" sz="1400" b="1" dirty="0" smtClean="0">
                <a:solidFill>
                  <a:srgbClr val="FF0000"/>
                </a:solidFill>
              </a:rPr>
              <a:t>Услуги по эксплуатации автомагистралей/автомобильных дорог/улиц/мощеных дорог </a:t>
            </a:r>
            <a:r>
              <a:rPr lang="ru-RU" sz="1400" dirty="0" err="1" smtClean="0"/>
              <a:t>пп</a:t>
            </a:r>
            <a:r>
              <a:rPr lang="ru-RU" sz="1400" dirty="0" smtClean="0"/>
              <a:t>. 5) и 6) ст. 30 Закона «Об автомобильных дорогах», ПП РК от 30 июля 2013 года № 744 определен Национальным оператором по управлению автомобильными дорогами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Пример: АО "</a:t>
            </a:r>
            <a:r>
              <a:rPr lang="ru-RU" sz="1400" dirty="0" err="1" smtClean="0"/>
              <a:t>Казпочта</a:t>
            </a:r>
            <a:r>
              <a:rPr lang="ru-RU" sz="1400" dirty="0" smtClean="0"/>
              <a:t>» </a:t>
            </a:r>
            <a:r>
              <a:rPr lang="ru-RU" sz="1400" b="1" dirty="0" smtClean="0">
                <a:solidFill>
                  <a:srgbClr val="FF0000"/>
                </a:solidFill>
              </a:rPr>
              <a:t>Услуги специальной почтовой связи </a:t>
            </a:r>
            <a:r>
              <a:rPr lang="ru-RU" sz="1400" dirty="0" err="1" smtClean="0"/>
              <a:t>пп</a:t>
            </a:r>
            <a:r>
              <a:rPr lang="ru-RU" sz="1400" dirty="0" smtClean="0"/>
              <a:t> 1) п. 2 ст. 23, </a:t>
            </a:r>
            <a:r>
              <a:rPr lang="ru-RU" sz="1400" dirty="0" err="1" smtClean="0"/>
              <a:t>пп</a:t>
            </a:r>
            <a:r>
              <a:rPr lang="ru-RU" sz="1400" dirty="0" smtClean="0"/>
              <a:t> 2) п. 2 ст. 9  Закон РК "О почте«  Приказ Министра информации и коммуникации РК от 20.07.2016 г. № 49.  </a:t>
            </a:r>
            <a:r>
              <a:rPr lang="ru-RU" sz="1400" dirty="0" err="1" smtClean="0"/>
              <a:t>пп</a:t>
            </a:r>
            <a:r>
              <a:rPr lang="ru-RU" sz="1400" dirty="0" smtClean="0"/>
              <a:t> 3) п. 2 ст. 9, </a:t>
            </a:r>
            <a:r>
              <a:rPr lang="ru-RU" sz="1400" dirty="0" err="1" smtClean="0"/>
              <a:t>пп</a:t>
            </a:r>
            <a:r>
              <a:rPr lang="ru-RU" sz="1400" dirty="0" smtClean="0"/>
              <a:t> 1)  п. 2   ст. 23 ЗРК «О почте»;   Приказ «Об определении Национального оператора почты» Министра информации и коммуникаций РК от 20.07.2016 г. №49;  </a:t>
            </a:r>
            <a:r>
              <a:rPr lang="ru-RU" sz="1400" dirty="0" err="1" smtClean="0"/>
              <a:t>Писмо</a:t>
            </a:r>
            <a:r>
              <a:rPr lang="ru-RU" sz="1400" dirty="0" smtClean="0"/>
              <a:t> МЭ РК от 19.03.2021 г. №02-21/1436-И.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Пример: АО «</a:t>
            </a:r>
            <a:r>
              <a:rPr lang="ru-RU" sz="1400" dirty="0" err="1" smtClean="0"/>
              <a:t>Казахтелеком</a:t>
            </a:r>
            <a:r>
              <a:rPr lang="ru-RU" sz="1400" dirty="0" smtClean="0"/>
              <a:t>» </a:t>
            </a:r>
            <a:r>
              <a:rPr lang="ru-RU" sz="1400" dirty="0" err="1" smtClean="0"/>
              <a:t>пп</a:t>
            </a:r>
            <a:r>
              <a:rPr lang="ru-RU" sz="1400" dirty="0" smtClean="0"/>
              <a:t> 16) ст.165, ст. 171 Кодекса  «О налогах и других обязательных платежах в бюджет» (Налоговый кодекс),</a:t>
            </a:r>
          </a:p>
          <a:p>
            <a:pPr algn="just"/>
            <a:r>
              <a:rPr lang="ru-RU" sz="1400" dirty="0" smtClean="0"/>
              <a:t>Приказ МФ РК от 11.12.2019 г. №1369, Приказ МФ РК от 16.02.2018 г. №208,</a:t>
            </a:r>
          </a:p>
          <a:p>
            <a:pPr algn="just"/>
            <a:r>
              <a:rPr lang="ru-RU" sz="1400" dirty="0" smtClean="0"/>
              <a:t>Письмо АО «</a:t>
            </a:r>
            <a:r>
              <a:rPr lang="ru-RU" sz="1400" dirty="0" err="1" smtClean="0"/>
              <a:t>Казахтелеком</a:t>
            </a:r>
            <a:r>
              <a:rPr lang="ru-RU" sz="1400" dirty="0" smtClean="0"/>
              <a:t>» филиал Дивизион по корпоративному бизнесу от 18.01.2022 г. №03-08-10/207. </a:t>
            </a:r>
            <a:r>
              <a:rPr lang="ru-RU" sz="1400" b="1" dirty="0" smtClean="0">
                <a:solidFill>
                  <a:srgbClr val="FF0000"/>
                </a:solidFill>
              </a:rPr>
              <a:t>Услуги по передаче данных по сетям телекоммуникационным беспроводным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28) приобретения однородных </a:t>
            </a:r>
            <a:r>
              <a:rPr lang="ru-RU" sz="1600" b="1" dirty="0" smtClean="0"/>
              <a:t>товаров</a:t>
            </a:r>
            <a:r>
              <a:rPr lang="ru-RU" sz="1600" dirty="0" smtClean="0"/>
              <a:t>, если годовой объем таких однородных товаров в стоимостном выражении не превышает </a:t>
            </a:r>
            <a:r>
              <a:rPr lang="ru-RU" sz="1600" b="1" dirty="0" smtClean="0">
                <a:solidFill>
                  <a:srgbClr val="FF0000"/>
                </a:solidFill>
              </a:rPr>
              <a:t>стократного размера месячного расчетного показателя</a:t>
            </a:r>
            <a:r>
              <a:rPr lang="ru-RU" sz="1600" dirty="0" smtClean="0"/>
              <a:t>, работ и услуг, если годовой объем таких однородных </a:t>
            </a:r>
            <a:r>
              <a:rPr lang="ru-RU" sz="1600" b="1" dirty="0" smtClean="0">
                <a:solidFill>
                  <a:srgbClr val="FF0000"/>
                </a:solidFill>
              </a:rPr>
              <a:t>работ и услуг </a:t>
            </a:r>
            <a:r>
              <a:rPr lang="ru-RU" sz="1600" dirty="0" smtClean="0"/>
              <a:t>в стоимостном выражении </a:t>
            </a:r>
            <a:r>
              <a:rPr lang="ru-RU" sz="1600" b="1" dirty="0" smtClean="0">
                <a:solidFill>
                  <a:srgbClr val="FF0000"/>
                </a:solidFill>
              </a:rPr>
              <a:t>не превышает пятисоткратного размера месячного расчетного показателя</a:t>
            </a:r>
            <a:r>
              <a:rPr lang="ru-RU" sz="1600" dirty="0" smtClean="0"/>
              <a:t>, а для аппаратов </a:t>
            </a:r>
            <a:r>
              <a:rPr lang="ru-RU" sz="1600" dirty="0" err="1" smtClean="0"/>
              <a:t>акимов</a:t>
            </a:r>
            <a:r>
              <a:rPr lang="ru-RU" sz="1600" dirty="0" smtClean="0"/>
              <a:t> городов районного значения, сел, поселков, сельских округов – </a:t>
            </a:r>
            <a:r>
              <a:rPr lang="ru-RU" sz="1600" b="1" dirty="0" err="1" smtClean="0">
                <a:solidFill>
                  <a:srgbClr val="FF0000"/>
                </a:solidFill>
              </a:rPr>
              <a:t>четырехтысячекратного</a:t>
            </a:r>
            <a:r>
              <a:rPr lang="ru-RU" sz="1600" b="1" dirty="0" smtClean="0">
                <a:solidFill>
                  <a:srgbClr val="FF0000"/>
                </a:solidFill>
              </a:rPr>
              <a:t> размера месячного расчетного показателя</a:t>
            </a:r>
            <a:r>
              <a:rPr lang="ru-RU" sz="1600" dirty="0" smtClean="0"/>
              <a:t>, установленного на соответствующий финансовый год законом о республиканском бюджете;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1400" b="1" i="1" dirty="0" smtClean="0">
                <a:solidFill>
                  <a:srgbClr val="00B0F0"/>
                </a:solidFill>
              </a:rPr>
              <a:t>	</a:t>
            </a:r>
            <a:endParaRPr lang="ru-RU" sz="14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r>
              <a:rPr lang="ru-RU" sz="2000" b="1" i="1" dirty="0" smtClean="0">
                <a:solidFill>
                  <a:srgbClr val="00B0F0"/>
                </a:solidFill>
              </a:rPr>
              <a:t>***Примечание. При создании пункта плана со способом закупки "Из одного источника путем прямого заключения договора" с обоснованием применения способа закупки с обоснованием применения способа закупки </a:t>
            </a:r>
            <a:r>
              <a:rPr lang="ru-RU" sz="2000" b="1" i="1" dirty="0" err="1" smtClean="0">
                <a:solidFill>
                  <a:srgbClr val="00B0F0"/>
                </a:solidFill>
              </a:rPr>
              <a:t>пп</a:t>
            </a:r>
            <a:r>
              <a:rPr lang="ru-RU" sz="2000" b="1" i="1" dirty="0" smtClean="0">
                <a:solidFill>
                  <a:srgbClr val="00B0F0"/>
                </a:solidFill>
              </a:rPr>
              <a:t>. 28) п.3 ст. 16 в случае, если у организации вид бюджета НЕ Бюджет сельского округа, села, поселка, города районного значения, то Система при сохранении пункта плана </a:t>
            </a:r>
            <a:r>
              <a:rPr lang="ru-RU" sz="2000" b="1" i="1" dirty="0" smtClean="0">
                <a:solidFill>
                  <a:srgbClr val="FF0000"/>
                </a:solidFill>
              </a:rPr>
              <a:t>проводит проверку на общую плановую сумму </a:t>
            </a:r>
            <a:r>
              <a:rPr lang="ru-RU" sz="2000" b="1" i="1" dirty="0" smtClean="0">
                <a:solidFill>
                  <a:srgbClr val="00B0F0"/>
                </a:solidFill>
              </a:rPr>
              <a:t>по КТРУ в утвержденном ГП на данный </a:t>
            </a:r>
            <a:r>
              <a:rPr lang="ru-RU" sz="2000" b="1" i="1" dirty="0" err="1" smtClean="0">
                <a:solidFill>
                  <a:srgbClr val="00B0F0"/>
                </a:solidFill>
              </a:rPr>
              <a:t>фин</a:t>
            </a:r>
            <a:r>
              <a:rPr lang="ru-RU" sz="2000" b="1" i="1" dirty="0" smtClean="0">
                <a:solidFill>
                  <a:srgbClr val="00B0F0"/>
                </a:solidFill>
              </a:rPr>
              <a:t> год: общая плановая сумма на текущий фин. год по данному КТРУ </a:t>
            </a:r>
            <a:r>
              <a:rPr lang="ru-RU" sz="2000" b="1" i="1" dirty="0" smtClean="0">
                <a:solidFill>
                  <a:srgbClr val="FF0000"/>
                </a:solidFill>
              </a:rPr>
              <a:t>не должна превышать 500 МРП</a:t>
            </a:r>
            <a:r>
              <a:rPr lang="ru-RU" sz="2000" b="1" i="1" dirty="0" smtClean="0">
                <a:solidFill>
                  <a:srgbClr val="00B0F0"/>
                </a:solidFill>
              </a:rPr>
              <a:t> (равно либо меньше) для вида предмета "Работа" или "Услуга«; общая плановая сумма на текущий фин. год по данному КТРУ </a:t>
            </a:r>
            <a:r>
              <a:rPr lang="ru-RU" sz="2000" b="1" i="1" dirty="0" smtClean="0">
                <a:solidFill>
                  <a:srgbClr val="FF0000"/>
                </a:solidFill>
              </a:rPr>
              <a:t>не должна превышать 100 МРП</a:t>
            </a:r>
            <a:r>
              <a:rPr lang="ru-RU" sz="2000" b="1" i="1" dirty="0" smtClean="0">
                <a:solidFill>
                  <a:srgbClr val="00B0F0"/>
                </a:solidFill>
              </a:rPr>
              <a:t> (равно либо меньше) для вида предмета "Товар".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 	</a:t>
            </a:r>
            <a:r>
              <a:rPr lang="ru-RU" sz="2000" b="1" i="1" dirty="0" smtClean="0">
                <a:solidFill>
                  <a:srgbClr val="00B0F0"/>
                </a:solidFill>
              </a:rPr>
              <a:t>***Примечание. При создании пункта плана со способом закупки «Из одного источника путем прямого заключения договора» с обоснованием применения способа закупки </a:t>
            </a:r>
            <a:r>
              <a:rPr lang="ru-RU" sz="2000" b="1" i="1" dirty="0" err="1" smtClean="0">
                <a:solidFill>
                  <a:srgbClr val="00B0F0"/>
                </a:solidFill>
              </a:rPr>
              <a:t>пп</a:t>
            </a:r>
            <a:r>
              <a:rPr lang="ru-RU" sz="2000" b="1" i="1" dirty="0" smtClean="0">
                <a:solidFill>
                  <a:srgbClr val="00B0F0"/>
                </a:solidFill>
              </a:rPr>
              <a:t>. 28) п.3 ст. 16 в случае, если у организации вид бюджета - </a:t>
            </a:r>
            <a:r>
              <a:rPr lang="ru-RU" sz="2000" b="1" i="1" dirty="0" smtClean="0">
                <a:solidFill>
                  <a:srgbClr val="FF0000"/>
                </a:solidFill>
              </a:rPr>
              <a:t>Бюджет сельского округа</a:t>
            </a:r>
            <a:r>
              <a:rPr lang="ru-RU" sz="2000" b="1" i="1" dirty="0" smtClean="0">
                <a:solidFill>
                  <a:srgbClr val="00B0F0"/>
                </a:solidFill>
              </a:rPr>
              <a:t>, села, поселка, города районного значения требуется при сохранении пункта плана </a:t>
            </a:r>
            <a:r>
              <a:rPr lang="ru-RU" sz="2000" b="1" i="1" dirty="0" smtClean="0">
                <a:solidFill>
                  <a:srgbClr val="FF0000"/>
                </a:solidFill>
              </a:rPr>
              <a:t>проверять на наличие других пунктов плана с аналогичным КТРУ </a:t>
            </a:r>
            <a:r>
              <a:rPr lang="ru-RU" sz="2000" b="1" i="1" dirty="0" smtClean="0">
                <a:solidFill>
                  <a:srgbClr val="00B0F0"/>
                </a:solidFill>
              </a:rPr>
              <a:t>в Годовом плане. </a:t>
            </a:r>
          </a:p>
          <a:p>
            <a:pPr algn="just"/>
            <a:r>
              <a:rPr lang="ru-RU" sz="2000" b="1" i="1" dirty="0" smtClean="0">
                <a:solidFill>
                  <a:srgbClr val="00B0F0"/>
                </a:solidFill>
              </a:rPr>
              <a:t>	Если сумма закупок по пунктам плана с аналогичным КТРУ превышает 4000 МРП, то система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отобразит ошибку</a:t>
            </a:r>
            <a:r>
              <a:rPr lang="ru-RU" sz="2000" b="1" i="1" dirty="0" smtClean="0">
                <a:solidFill>
                  <a:srgbClr val="00B0F0"/>
                </a:solidFill>
              </a:rPr>
              <a:t>: «</a:t>
            </a:r>
            <a:r>
              <a:rPr lang="ru-RU" sz="2000" b="1" i="1" dirty="0" smtClean="0">
                <a:solidFill>
                  <a:srgbClr val="C00000"/>
                </a:solidFill>
              </a:rPr>
              <a:t>Невозможно создать пункт плана, так как годовая общая сумма однородных товаров, работ, услуг превышает 4000 МРП</a:t>
            </a:r>
            <a:r>
              <a:rPr lang="ru-RU" sz="2000" b="1" i="1" dirty="0" smtClean="0">
                <a:solidFill>
                  <a:srgbClr val="00B0F0"/>
                </a:solidFill>
              </a:rPr>
              <a:t>».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800" dirty="0" smtClean="0"/>
              <a:t>31) приобретения материалов выставок, </a:t>
            </a:r>
            <a:r>
              <a:rPr lang="ru-RU" sz="2800" b="1" dirty="0" smtClean="0">
                <a:solidFill>
                  <a:srgbClr val="FF0000"/>
                </a:solidFill>
              </a:rPr>
              <a:t>семинаров</a:t>
            </a:r>
            <a:r>
              <a:rPr lang="ru-RU" sz="2800" dirty="0" smtClean="0"/>
              <a:t>, конференций, совещаний, форумов, симпозиумов, тренингов, а также оплаты за участие в указанных мероприятиях, </a:t>
            </a:r>
            <a:r>
              <a:rPr lang="ru-RU" sz="2800" b="1" dirty="0" smtClean="0">
                <a:solidFill>
                  <a:srgbClr val="FF0000"/>
                </a:solidFill>
              </a:rPr>
              <a:t>при наличии заключения антимонопольного органа </a:t>
            </a:r>
            <a:r>
              <a:rPr lang="ru-RU" sz="2800" dirty="0" smtClean="0"/>
              <a:t>об отсутствии иной возможности приобретения соответствующих товаров, работ, услуг на конкурентной основе;</a:t>
            </a:r>
            <a:endParaRPr lang="ru-RU" sz="2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 34) приобретения услуг </a:t>
            </a:r>
            <a:r>
              <a:rPr lang="ru-RU" sz="2800" b="1" dirty="0" smtClean="0">
                <a:solidFill>
                  <a:srgbClr val="FF0000"/>
                </a:solidFill>
              </a:rPr>
              <a:t>по авторскому надзору </a:t>
            </a:r>
            <a:r>
              <a:rPr lang="ru-RU" sz="2800" dirty="0" smtClean="0"/>
              <a:t>за разработкой проектной документации объектов капитального строительства, авторскому надзору за строительством, реконструкцией и капитальным ремонтом объектов капитального строительства соответствующими авторами, </a:t>
            </a:r>
            <a:r>
              <a:rPr lang="ru-RU" sz="2800" b="1" dirty="0" smtClean="0">
                <a:solidFill>
                  <a:srgbClr val="FF0000"/>
                </a:solidFill>
              </a:rPr>
              <a:t>а также работ по корректировке</a:t>
            </a:r>
            <a:r>
              <a:rPr lang="ru-RU" sz="2800" dirty="0" smtClean="0"/>
              <a:t> </a:t>
            </a:r>
            <a:r>
              <a:rPr lang="ru-RU" sz="2800" dirty="0" err="1" smtClean="0"/>
              <a:t>предпроектной</a:t>
            </a:r>
            <a:r>
              <a:rPr lang="ru-RU" sz="2800" dirty="0" smtClean="0"/>
              <a:t> или проектно-сметной документации </a:t>
            </a:r>
            <a:r>
              <a:rPr lang="ru-RU" sz="2800" b="1" dirty="0" smtClean="0"/>
              <a:t>у лица, разработавшего данную </a:t>
            </a:r>
            <a:r>
              <a:rPr lang="ru-RU" sz="2800" b="1" dirty="0" err="1" smtClean="0"/>
              <a:t>предпроектную</a:t>
            </a:r>
            <a:r>
              <a:rPr lang="ru-RU" sz="2800" b="1" dirty="0" smtClean="0"/>
              <a:t> или проектно-сметную документацию</a:t>
            </a:r>
            <a:r>
              <a:rPr lang="ru-RU" sz="2800" dirty="0" smtClean="0"/>
              <a:t>;</a:t>
            </a:r>
            <a:endParaRPr lang="ru-RU" sz="2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13573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35) если имеется необходимость в осуществлении государственных закупок </a:t>
            </a:r>
            <a:r>
              <a:rPr lang="ru-RU" sz="2000" b="1" dirty="0" smtClean="0">
                <a:solidFill>
                  <a:srgbClr val="FF0000"/>
                </a:solidFill>
              </a:rPr>
              <a:t>ежедневной и (или) еженедельной потребности на период до подведения итогов</a:t>
            </a:r>
            <a:r>
              <a:rPr lang="ru-RU" sz="2000" dirty="0" smtClean="0"/>
              <a:t> государственных закупок и вступления в силу договора в случае, если такие государственные закупки осуществляются </a:t>
            </a:r>
            <a:r>
              <a:rPr lang="ru-RU" sz="2000" b="1" dirty="0" smtClean="0">
                <a:solidFill>
                  <a:srgbClr val="FF0000"/>
                </a:solidFill>
              </a:rPr>
              <a:t>по перечню, утвержденному уполномоченным органом</a:t>
            </a:r>
            <a:r>
              <a:rPr lang="ru-RU" sz="2000" dirty="0" smtClean="0"/>
              <a:t>, в объеме, не превышающем объема государственных закупок таких товаров, работ, услуг, необходимого для обеспечения потребности заказчика в течение срока проведения государственной закупки, </a:t>
            </a:r>
            <a:r>
              <a:rPr lang="ru-RU" sz="2000" b="1" dirty="0" smtClean="0">
                <a:solidFill>
                  <a:srgbClr val="FF0000"/>
                </a:solidFill>
              </a:rPr>
              <a:t>но не более чем на два месяца.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      Настоящий подпункт применяется </a:t>
            </a:r>
            <a:r>
              <a:rPr lang="ru-RU" sz="2000" b="1" dirty="0" smtClean="0">
                <a:solidFill>
                  <a:srgbClr val="FF0000"/>
                </a:solidFill>
              </a:rPr>
              <a:t>в случае отказа поставщика на продление действия договора</a:t>
            </a:r>
            <a:r>
              <a:rPr lang="ru-RU" sz="2000" dirty="0" smtClean="0"/>
              <a:t>, заключенного в предыдущем году, если такие государственные закупки осуществляются в течение первого месяца года, или в случае создания (реорганизации) заказчика в течение текущего финансового года, </a:t>
            </a:r>
            <a:r>
              <a:rPr lang="ru-RU" sz="2000" b="1" dirty="0" smtClean="0"/>
              <a:t>но не более чем на два месяца</a:t>
            </a:r>
            <a:r>
              <a:rPr lang="ru-RU" sz="2000" dirty="0" smtClean="0"/>
              <a:t>;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/>
              <a:t>Глава 2. ОСУЩЕСТВЛЕНИЕ ГОСУДАРСТВЕННЫХ ЗАКУПОК</a:t>
            </a:r>
          </a:p>
          <a:p>
            <a:pPr algn="ctr"/>
            <a:endParaRPr lang="ru-RU" sz="1800" dirty="0" smtClean="0"/>
          </a:p>
          <a:p>
            <a:pPr algn="ctr"/>
            <a:r>
              <a:rPr lang="ru-RU" sz="1800" b="1" dirty="0" smtClean="0"/>
              <a:t>Статья 10. Способы осуществления государственных закупок</a:t>
            </a:r>
          </a:p>
          <a:p>
            <a:endParaRPr lang="ru-RU" sz="1800" b="1" dirty="0" smtClean="0"/>
          </a:p>
          <a:p>
            <a:r>
              <a:rPr lang="ru-RU" sz="1800" dirty="0" smtClean="0"/>
              <a:t>    4) из одного источника;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2. Способы осуществления государственных закупок, предусмотренные подпунктами 1), 2), 3) и 5) пункта 1 настоящей статьи, </a:t>
            </a:r>
            <a:r>
              <a:rPr lang="ru-RU" sz="1800" b="1" dirty="0" smtClean="0">
                <a:solidFill>
                  <a:srgbClr val="FF0000"/>
                </a:solidFill>
              </a:rPr>
              <a:t>признаются конкурентными</a:t>
            </a:r>
            <a:r>
              <a:rPr lang="ru-RU" sz="1800" dirty="0" smtClean="0"/>
              <a:t>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*** Примечание: один источник путем прямого заключения не признается конкурентным способом закупки.</a:t>
            </a:r>
            <a:endParaRPr lang="ru-RU" sz="1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4. Государственные закупки способом </a:t>
            </a:r>
            <a:r>
              <a:rPr lang="ru-RU" sz="2400" b="1" dirty="0" smtClean="0"/>
              <a:t>из одного источника путем прямого заключения </a:t>
            </a:r>
            <a:r>
              <a:rPr lang="ru-RU" sz="2400" dirty="0" smtClean="0"/>
              <a:t>договора </a:t>
            </a:r>
            <a:r>
              <a:rPr lang="ru-RU" sz="2400" b="1" dirty="0" smtClean="0">
                <a:solidFill>
                  <a:srgbClr val="FF0000"/>
                </a:solidFill>
              </a:rPr>
              <a:t>осуществляются в порядке, определенном правилами осуществления государственных закупок</a:t>
            </a:r>
            <a:r>
              <a:rPr lang="ru-RU" sz="2400" dirty="0" smtClean="0"/>
              <a:t>, в том числе с учетом форматно-логического контроля.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     5. </a:t>
            </a:r>
            <a:r>
              <a:rPr lang="ru-RU" sz="2400" b="1" dirty="0" smtClean="0">
                <a:solidFill>
                  <a:srgbClr val="FF0000"/>
                </a:solidFill>
              </a:rPr>
              <a:t>Решение</a:t>
            </a:r>
            <a:r>
              <a:rPr lang="ru-RU" sz="2400" dirty="0" smtClean="0"/>
              <a:t> об осуществлении государственных закупок способом из одного источника путем прямого заключения договора </a:t>
            </a:r>
            <a:r>
              <a:rPr lang="ru-RU" sz="2400" b="1" dirty="0" smtClean="0">
                <a:solidFill>
                  <a:srgbClr val="FF0000"/>
                </a:solidFill>
              </a:rPr>
              <a:t>принимается первым руководителем заказчика </a:t>
            </a:r>
            <a:r>
              <a:rPr lang="ru-RU" sz="2400" dirty="0" smtClean="0"/>
              <a:t>либо лицом, исполняющим его обязанности, либо руководителем аппарата центрального государственного органа или иным осуществляющим полномочия руководителя аппарата должностным лицом.</a:t>
            </a:r>
            <a:endParaRPr lang="ru-RU" sz="2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	</a:t>
            </a:r>
            <a:r>
              <a:rPr lang="ru-RU" sz="2400" dirty="0" smtClean="0"/>
              <a:t>Лицо, </a:t>
            </a:r>
            <a:r>
              <a:rPr lang="ru-RU" sz="2400" b="1" dirty="0" smtClean="0">
                <a:solidFill>
                  <a:srgbClr val="FF0000"/>
                </a:solidFill>
              </a:rPr>
              <a:t>принявшее решение </a:t>
            </a:r>
            <a:r>
              <a:rPr lang="ru-RU" sz="2400" dirty="0" smtClean="0"/>
              <a:t>об осуществлении государственных закупок способом из одного источника путем прямого заключения договора, </a:t>
            </a:r>
            <a:r>
              <a:rPr lang="ru-RU" sz="2400" b="1" dirty="0" smtClean="0">
                <a:solidFill>
                  <a:srgbClr val="FF0000"/>
                </a:solidFill>
              </a:rPr>
              <a:t>несет персональную ответственность за соблюдение вышеуказанных принципов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-1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осуществления государственных закупок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1 января 2025 года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baseline="0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449263" algn="just" defTabSz="914400"/>
            <a:r>
              <a:rPr lang="ru-RU" sz="2400" dirty="0" smtClean="0"/>
              <a:t> </a:t>
            </a:r>
            <a:r>
              <a:rPr lang="en-US" sz="2400" dirty="0" smtClean="0"/>
              <a:t>  </a:t>
            </a:r>
            <a:r>
              <a:rPr lang="ru-RU" sz="2400" dirty="0" smtClean="0"/>
              <a:t>506. Государственные закупки товаров, работ, услуг способом из одного источника путем прямого заключения договора о государственных закупках по основаниям, предусмотренным пунктом 3 статьи 16 Закона, осуществляются </a:t>
            </a:r>
            <a:r>
              <a:rPr lang="ru-RU" sz="2400" b="1" u="sng" dirty="0" smtClean="0"/>
              <a:t>на основании решения заказчика с соответствующим обоснованием выбора </a:t>
            </a:r>
            <a:r>
              <a:rPr lang="ru-RU" sz="2400" dirty="0" smtClean="0"/>
              <a:t>способа из одного источника путем прямого заключения договора.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-1"/>
            <a:ext cx="91440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/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lang="ru-RU" sz="2000" dirty="0" smtClean="0"/>
              <a:t> </a:t>
            </a:r>
            <a:r>
              <a:rPr lang="en-US" sz="2800" dirty="0" smtClean="0"/>
              <a:t>  </a:t>
            </a:r>
            <a:r>
              <a:rPr lang="ru-RU" sz="2800" dirty="0" smtClean="0"/>
              <a:t>510. Заказчик </a:t>
            </a:r>
            <a:r>
              <a:rPr lang="ru-RU" sz="2800" b="1" dirty="0" smtClean="0">
                <a:solidFill>
                  <a:srgbClr val="FF0000"/>
                </a:solidFill>
              </a:rPr>
              <a:t>не позднее пяти рабочих дней </a:t>
            </a:r>
            <a:r>
              <a:rPr lang="ru-RU" sz="2800" dirty="0" smtClean="0"/>
              <a:t>со </a:t>
            </a:r>
            <a:r>
              <a:rPr lang="ru-RU" sz="2800" b="1" dirty="0" smtClean="0"/>
              <a:t>дня заключения </a:t>
            </a:r>
            <a:r>
              <a:rPr lang="ru-RU" sz="2800" dirty="0" smtClean="0"/>
              <a:t>договора размещает на </a:t>
            </a:r>
            <a:r>
              <a:rPr lang="ru-RU" sz="2800" dirty="0" err="1" smtClean="0"/>
              <a:t>веб-портале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отчет о государственных закупках </a:t>
            </a:r>
            <a:r>
              <a:rPr lang="ru-RU" sz="2800" dirty="0" smtClean="0"/>
              <a:t>из одного источника путем прямого заключения договора по форме согласно приложению </a:t>
            </a:r>
            <a:r>
              <a:rPr lang="en-US" sz="2800" dirty="0" smtClean="0"/>
              <a:t>34 к </a:t>
            </a:r>
            <a:r>
              <a:rPr lang="en-US" sz="2800" dirty="0" err="1" smtClean="0"/>
              <a:t>настоящим</a:t>
            </a:r>
            <a:r>
              <a:rPr lang="en-US" sz="2800" dirty="0" smtClean="0"/>
              <a:t> </a:t>
            </a:r>
            <a:r>
              <a:rPr lang="en-US" sz="2800" dirty="0" err="1" smtClean="0"/>
              <a:t>Правилам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трелка вниз 4"/>
          <p:cNvSpPr/>
          <p:nvPr/>
        </p:nvSpPr>
        <p:spPr>
          <a:xfrm>
            <a:off x="7289800" y="1397000"/>
            <a:ext cx="389467" cy="812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512. При принятии решения об осуществлении государственных закупок способом из одного источника путем прямого заключения договора по основаниям, предусмотренным подпунктами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5), 18), 32), 35), 36), 38) и 39) пункта 3 статьи 16 Закона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заказчик в целях определения поставщика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направляет посредством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запросы о предоставлении коммерческих предложений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менее трем потенциальным поставщикам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осуществляющим свою деятельность на рынке закупаемых товаров, работ, услуг, в том числе по схожим (аналогичным) товарам, работам, услугам, определенным по результатам анализа рынка закупаемых товаров, работ, услуг путем изучения общедоступных источников информации, содержащихся в рекламе, каталогах, описаниях товаров, работ, услуг и в других предложениях, обращенных к неопределенному кругу лиц, в том числе признаваемых публичными офертами в соответствии с Гражданским законодательством Республики Казахстан.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1800" b="1" dirty="0" smtClean="0"/>
              <a:t>Статья 16. Основания осуществления государственных закупок способом из одного источника</a:t>
            </a:r>
          </a:p>
          <a:p>
            <a:endParaRPr lang="ru-RU" sz="1800" b="1" dirty="0" smtClean="0"/>
          </a:p>
          <a:p>
            <a:pPr algn="just"/>
            <a:r>
              <a:rPr lang="ru-RU" sz="1800" dirty="0" smtClean="0"/>
              <a:t> </a:t>
            </a:r>
            <a:r>
              <a:rPr lang="ru-RU" sz="1800" b="1" dirty="0" smtClean="0">
                <a:solidFill>
                  <a:srgbClr val="FF0000"/>
                </a:solidFill>
              </a:rPr>
              <a:t>5)</a:t>
            </a:r>
            <a:r>
              <a:rPr lang="ru-RU" sz="1800" dirty="0" smtClean="0"/>
              <a:t> приобретения услуг по хранению материальных ценностей государственного материального резерва;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dirty="0" smtClean="0">
                <a:solidFill>
                  <a:srgbClr val="FF0000"/>
                </a:solidFill>
              </a:rPr>
              <a:t>18)</a:t>
            </a:r>
            <a:r>
              <a:rPr lang="ru-RU" sz="1800" dirty="0" smtClean="0"/>
              <a:t> приобретения </a:t>
            </a:r>
            <a:r>
              <a:rPr lang="ru-RU" sz="1800" b="1" dirty="0" smtClean="0"/>
              <a:t>специальных социальных услуг</a:t>
            </a:r>
            <a:r>
              <a:rPr lang="ru-RU" sz="1800" dirty="0" smtClean="0"/>
              <a:t>, предусмотренных гарантированным объемом специальных социальных услуг и услуг по оценке и определению потребности в специальных социальных услугах;</a:t>
            </a:r>
          </a:p>
          <a:p>
            <a:pPr algn="just"/>
            <a:endParaRPr lang="ru-RU" sz="1800" dirty="0" smtClean="0"/>
          </a:p>
          <a:p>
            <a:pPr algn="ctr"/>
            <a:r>
              <a:rPr lang="ru-RU" sz="1800" dirty="0" smtClean="0"/>
              <a:t>Приказ Заместителя </a:t>
            </a:r>
            <a:r>
              <a:rPr lang="ru-RU" sz="1800" dirty="0" err="1" smtClean="0"/>
              <a:t>Премьер-Министра</a:t>
            </a:r>
            <a:r>
              <a:rPr lang="ru-RU" sz="1800" dirty="0" smtClean="0"/>
              <a:t> - Министра труда и социальной защиты населения Республики Казахстан от 29 июня 2023 года № 263</a:t>
            </a:r>
          </a:p>
          <a:p>
            <a:pPr algn="ctr"/>
            <a:endParaRPr lang="ru-RU" sz="1800" dirty="0" smtClean="0"/>
          </a:p>
          <a:p>
            <a:pPr algn="ctr"/>
            <a:r>
              <a:rPr lang="ru-RU" sz="1800" dirty="0" smtClean="0"/>
              <a:t>Об утверждении стандартов оказания специальных социальных услуг в области социальной защиты населения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32) приобретения </a:t>
            </a:r>
            <a:r>
              <a:rPr lang="ru-RU" sz="1600" b="1" dirty="0" smtClean="0">
                <a:solidFill>
                  <a:srgbClr val="FF0000"/>
                </a:solidFill>
              </a:rPr>
              <a:t>организацией культуры, организацией образования в области культуры</a:t>
            </a:r>
            <a:r>
              <a:rPr lang="ru-RU" sz="1600" dirty="0" smtClean="0"/>
              <a:t>, оператором телерадиовещания товаров, работ, услуг </a:t>
            </a:r>
            <a:r>
              <a:rPr lang="ru-RU" sz="1600" b="1" dirty="0" smtClean="0"/>
              <a:t>для осуществления сценических представлений, публичного исполнения и представления произведений искусства и культурных ценностей</a:t>
            </a:r>
            <a:r>
              <a:rPr lang="ru-RU" sz="1600" dirty="0" smtClean="0"/>
              <a:t>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35) если имеется необходимость в осуществлении государственных закупок </a:t>
            </a:r>
            <a:r>
              <a:rPr lang="ru-RU" sz="1600" b="1" u="sng" dirty="0" smtClean="0"/>
              <a:t>ежедневной и (или) еженедельной потребности </a:t>
            </a:r>
            <a:r>
              <a:rPr lang="ru-RU" sz="1600" dirty="0" smtClean="0"/>
              <a:t>на период до подведения итогов государственных закупок и вступления в силу договора в случае, если такие государственные закупки осуществляются по перечню, утвержденному уполномоченным органом, в объеме, не превышающем объема государственных закупок таких товаров, работ, услуг, необходимого для обеспечения потребности заказчика в течение срока проведения государственной закупки, но не более чем на два месяца.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36) приобретения </a:t>
            </a:r>
            <a:r>
              <a:rPr lang="ru-RU" sz="1600" b="1" dirty="0" smtClean="0"/>
              <a:t>спортивного инвентаря и оборудования (снаряжения), спортивной экипировки</a:t>
            </a:r>
            <a:r>
              <a:rPr lang="ru-RU" sz="1600" dirty="0" smtClean="0"/>
              <a:t>, необходимых для участия и (или) подготовки </a:t>
            </a:r>
            <a:r>
              <a:rPr lang="ru-RU" sz="1600" b="1" u="sng" dirty="0" smtClean="0"/>
              <a:t>спортивных национальных и сборных команд Республики Казахстан, а также для участия спортивных национальных и сборных команд Республики Казахстан в олимпийских, </a:t>
            </a:r>
            <a:r>
              <a:rPr lang="ru-RU" sz="1600" b="1" u="sng" dirty="0" err="1" smtClean="0"/>
              <a:t>паралимпийских</a:t>
            </a:r>
            <a:r>
              <a:rPr lang="ru-RU" sz="1600" b="1" u="sng" dirty="0" smtClean="0"/>
              <a:t>, </a:t>
            </a:r>
            <a:r>
              <a:rPr lang="ru-RU" sz="1600" b="1" u="sng" dirty="0" err="1" smtClean="0"/>
              <a:t>сурдлимпийских</a:t>
            </a:r>
            <a:r>
              <a:rPr lang="ru-RU" sz="1600" b="1" u="sng" dirty="0" smtClean="0"/>
              <a:t> играх и других международных спортивных мероприятиях </a:t>
            </a:r>
            <a:r>
              <a:rPr lang="ru-RU" sz="1600" dirty="0" smtClean="0"/>
              <a:t>на основании календарного плана, утвержденного уполномоченным органом в области физической культуры и спорта;</a:t>
            </a:r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 </a:t>
            </a:r>
            <a:r>
              <a:rPr lang="ru-RU" sz="2400" dirty="0" smtClean="0"/>
              <a:t>6. </a:t>
            </a:r>
            <a:r>
              <a:rPr lang="ru-RU" sz="2400" b="1" dirty="0" smtClean="0">
                <a:solidFill>
                  <a:srgbClr val="FF0000"/>
                </a:solidFill>
              </a:rPr>
              <a:t>Заказчик определяет </a:t>
            </a:r>
            <a:r>
              <a:rPr lang="ru-RU" sz="2400" dirty="0" smtClean="0"/>
              <a:t>способ осуществления государственных закупок в соответствии с настоящим Законом, </a:t>
            </a:r>
            <a:r>
              <a:rPr lang="ru-RU" sz="2400" b="1" dirty="0" smtClean="0">
                <a:solidFill>
                  <a:srgbClr val="FF0000"/>
                </a:solidFill>
              </a:rPr>
              <a:t>за исключением перечня</a:t>
            </a:r>
            <a:r>
              <a:rPr lang="ru-RU" sz="2400" dirty="0" smtClean="0"/>
              <a:t> товаров, работ, услуг, по которым способ осуществления государственных закупок </a:t>
            </a:r>
            <a:r>
              <a:rPr lang="ru-RU" sz="2400" b="1" dirty="0" smtClean="0">
                <a:solidFill>
                  <a:srgbClr val="FF0000"/>
                </a:solidFill>
              </a:rPr>
              <a:t>определяется уполномоченным органом.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dirty="0" smtClean="0"/>
              <a:t> 7. При определении способа осуществления государственных закупок </a:t>
            </a:r>
            <a:r>
              <a:rPr lang="ru-RU" sz="2400" b="1" u="sng" dirty="0" smtClean="0">
                <a:solidFill>
                  <a:srgbClr val="FF0000"/>
                </a:solidFill>
              </a:rPr>
              <a:t>приоритетным выбором являются </a:t>
            </a:r>
            <a:r>
              <a:rPr lang="ru-RU" sz="2400" b="1" dirty="0" smtClean="0">
                <a:solidFill>
                  <a:srgbClr val="FF0000"/>
                </a:solidFill>
              </a:rPr>
              <a:t>конкурентные способы</a:t>
            </a:r>
            <a:r>
              <a:rPr lang="ru-RU" sz="2400" dirty="0" smtClean="0"/>
              <a:t> государственных закупок, предусмотренные пунктом 1 настоящей статьи.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13573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38) приобретения </a:t>
            </a:r>
            <a:r>
              <a:rPr lang="ru-RU" sz="1800" b="1" dirty="0" smtClean="0">
                <a:solidFill>
                  <a:srgbClr val="FF0000"/>
                </a:solidFill>
              </a:rPr>
              <a:t>услуг по аренде</a:t>
            </a:r>
            <a:r>
              <a:rPr lang="ru-RU" sz="1800" dirty="0" smtClean="0"/>
              <a:t> здания, строения, сооружения, помещения, имеющих </a:t>
            </a:r>
            <a:r>
              <a:rPr lang="ru-RU" sz="1800" b="1" dirty="0" smtClean="0">
                <a:solidFill>
                  <a:srgbClr val="FF0000"/>
                </a:solidFill>
              </a:rPr>
              <a:t>нежилое назначение</a:t>
            </a:r>
            <a:r>
              <a:rPr lang="ru-RU" sz="1800" dirty="0" smtClean="0"/>
              <a:t>, определенных актом в соответствии с законодательством Республики Казахстан, закупки услуг по техническому содержанию, охране и обслуживанию арендуемого здания, строения, сооружения, помещения, имеющих нежилое назначение, закупки услуг по техническому содержанию (в том числе государственными органами, размещающимися в зданиях, относящихся к особо важным государственным объектам), охране и обслуживанию одного или нескольких нежилых помещений, переданных в безвозмездное пользование и (или) в оперативное управление заказчику, в случае, если эти услуги оказываются другому лицу или лицам, пользующимся нежилыми помещениями, находящимися в здании, в котором расположены нежилые помещения, переданные в безвозмездное пользование и (или) оперативное управление заказчику;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39) приобретения у общественных объединений лиц с инвалидностью Республики Казахстан услуг </a:t>
            </a:r>
            <a:r>
              <a:rPr lang="ru-RU" sz="1800" b="1" u="sng" dirty="0" err="1" smtClean="0"/>
              <a:t>инватакси</a:t>
            </a:r>
            <a:r>
              <a:rPr lang="ru-RU" sz="1800" dirty="0" smtClean="0"/>
              <a:t>.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</a:t>
            </a:r>
            <a:r>
              <a:rPr lang="en-US" sz="2400" dirty="0" smtClean="0"/>
              <a:t>   </a:t>
            </a:r>
            <a:r>
              <a:rPr lang="ru-RU" sz="2400" dirty="0" smtClean="0"/>
              <a:t>513. Запрос на предоставление коммерческих предложений, направляемый </a:t>
            </a:r>
            <a:r>
              <a:rPr lang="ru-RU" sz="2400" b="1" dirty="0" smtClean="0">
                <a:solidFill>
                  <a:srgbClr val="FF0000"/>
                </a:solidFill>
              </a:rPr>
              <a:t>посредством </a:t>
            </a:r>
            <a:r>
              <a:rPr lang="ru-RU" sz="2400" b="1" dirty="0" err="1" smtClean="0">
                <a:solidFill>
                  <a:srgbClr val="FF0000"/>
                </a:solidFill>
              </a:rPr>
              <a:t>веб-портала</a:t>
            </a:r>
            <a:r>
              <a:rPr lang="ru-RU" sz="2400" b="1" dirty="0" smtClean="0">
                <a:solidFill>
                  <a:srgbClr val="FF0000"/>
                </a:solidFill>
              </a:rPr>
              <a:t> потенциальному поставщику</a:t>
            </a:r>
            <a:r>
              <a:rPr lang="ru-RU" sz="2400" dirty="0" smtClean="0"/>
              <a:t> оформляется по форме согласно приложению </a:t>
            </a:r>
            <a:r>
              <a:rPr lang="en-US" sz="2400" dirty="0" smtClean="0"/>
              <a:t>35 к </a:t>
            </a:r>
            <a:r>
              <a:rPr lang="en-US" sz="2400" dirty="0" err="1" smtClean="0"/>
              <a:t>настоящим</a:t>
            </a:r>
            <a:r>
              <a:rPr lang="en-US" sz="2400" dirty="0" smtClean="0"/>
              <a:t> </a:t>
            </a:r>
            <a:r>
              <a:rPr lang="en-US" sz="2400" dirty="0" err="1" smtClean="0"/>
              <a:t>Правилам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514. Коммерческие предложения потенциальных поставщиков могут представляться в виде </a:t>
            </a:r>
            <a:r>
              <a:rPr lang="ru-RU" sz="2400" b="1" dirty="0" smtClean="0"/>
              <a:t>прайс-листов с описанием характеристик поставляемых товаров (выполняемых работ, оказываемых услуг) </a:t>
            </a:r>
            <a:r>
              <a:rPr lang="ru-RU" sz="2400" dirty="0" smtClean="0"/>
              <a:t>и других подтверждающих документов.</a:t>
            </a:r>
          </a:p>
          <a:p>
            <a:pPr algn="just"/>
            <a:r>
              <a:rPr lang="en-US" sz="2400" dirty="0" smtClean="0"/>
              <a:t>     </a:t>
            </a:r>
            <a:r>
              <a:rPr lang="ru-RU" sz="2400" dirty="0" smtClean="0"/>
              <a:t>    515. Коммерческие предложения </a:t>
            </a:r>
            <a:r>
              <a:rPr lang="ru-RU" sz="2400" b="1" dirty="0" smtClean="0">
                <a:solidFill>
                  <a:srgbClr val="FF0000"/>
                </a:solidFill>
              </a:rPr>
              <a:t>по запросу заказчика </a:t>
            </a:r>
            <a:r>
              <a:rPr lang="ru-RU" sz="2400" dirty="0" smtClean="0"/>
              <a:t>в случаях, предусмотренных в пункте 512 настоящих Правил, и (или) </a:t>
            </a:r>
            <a:r>
              <a:rPr lang="ru-RU" sz="2400" b="1" u="sng" dirty="0" smtClean="0">
                <a:solidFill>
                  <a:srgbClr val="2182BD"/>
                </a:solidFill>
              </a:rPr>
              <a:t>по инициативе потенциальных поставщиков представляются посредством </a:t>
            </a:r>
            <a:r>
              <a:rPr lang="ru-RU" sz="2400" b="1" u="sng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На основе коммерческих предложений, представленных по запросу заказчика в случаях, предусмотренных в пункте 512 настоящих Правил, и (или) по инициативе потенциальных поставщиков, заказчик с соблюдением принципа осуществления государственных закупок, предусмотренного подпунктом 1) пункта 1 статьи 5 Закона, определяет потенциального поставщика для осуществления государственных закупок способом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одного источника путем прямого заключения договора.</a:t>
            </a: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smtClean="0" bmk="z112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516. Государственные закупки способом из одного источника путем прямого заключения договора по основаниям, предусмотренным подпунктами 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1), 5), 10), 19), 20), 23), 25), 27), 36) и 41 пункта 3 статьи 16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Закона осуществляются с учетом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форматно-логического контроля, установленного на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по списку заказчиков и потенциальных поставщиков, формируемому уполномоченным органом (далее – Список).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Включение заказчиков и потенциальных поставщиков в Список, осуществляется уполномоченным органом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основании ходатайства заказчика или потенциального поставщика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о включении в данный список по формам согласно приложениям 36 или 37 к настоящим Правилам.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517. Заказчик, в течение 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(двух) рабочих дней 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принятия решения по определению потенциального поставщика для осуществления государственных закупок способом из одного 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источника путем прямого заключения договора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целях заключения договора 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направляет посредством </a:t>
            </a:r>
            <a:r>
              <a:rPr kumimoji="0" lang="ru-RU" sz="2400" b="1" i="0" u="none" strike="noStrike" cap="none" normalizeH="0" baseline="0" dirty="0" err="1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потенциальному поставщику проект договора, удостоверенный электронной цифровой подписью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400" b="0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 bmk="z1133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Обоснование выбора </a:t>
            </a:r>
            <a:r>
              <a:rPr kumimoji="0" lang="ru-RU" sz="2400" b="0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способа из одного источника путем прямого заключения договора о государственных закупках </a:t>
            </a:r>
            <a:r>
              <a:rPr kumimoji="0" lang="ru-RU" sz="2400" b="1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указывается заказчиком </a:t>
            </a:r>
            <a:r>
              <a:rPr kumimoji="0" lang="ru-RU" sz="2400" b="1" i="0" u="none" strike="noStrike" cap="none" normalizeH="0" baseline="0" dirty="0" smtClean="0" bmk="z1133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создании годового плана </a:t>
            </a:r>
            <a:r>
              <a:rPr kumimoji="0" lang="ru-RU" sz="2400" b="1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государственных закупок</a:t>
            </a:r>
            <a:r>
              <a:rPr kumimoji="0" lang="ru-RU" sz="2400" b="0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pic>
        <p:nvPicPr>
          <p:cNvPr id="3" name="Рисунок 2" descr="Презентация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518. В случае, если потенциальный поставщик не подписал (не удостоверил электронной цифровой подписью) проект договора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двух рабочих дней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истечения срока, установленного частью второй пункта 517 настоящих Правил, заказчик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отзывает направленный данному потенциальному поставщику проект договора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-1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538. Требование о внесении обеспечения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исполнения договора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распространяется на: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defTabSz="914400"/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lang="ru-RU" sz="2400" dirty="0" smtClean="0" bmk="z1172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3) поставщиков, по договорам заключенным </a:t>
            </a:r>
            <a:r>
              <a:rPr lang="ru-RU" sz="2400" b="1" dirty="0" smtClean="0" bmk="z1172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способом из одного источника путем прямого заключения договора</a:t>
            </a:r>
            <a:r>
              <a:rPr lang="ru-RU" sz="2400" dirty="0" smtClean="0" bmk="z1172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за исключением договоров, заключенных на основании подпунктов </a:t>
            </a:r>
            <a:r>
              <a:rPr lang="ru-RU" sz="2400" b="1" u="sng" dirty="0" smtClean="0" bmk="z1172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19) и 41) пункта 3 статьи 16 </a:t>
            </a:r>
            <a:r>
              <a:rPr lang="ru-RU" sz="2400" dirty="0" smtClean="0" bmk="z1172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Закона;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Статья 16. Основания осуществления государственных закупок способом из одного источника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r>
              <a:rPr lang="ru-RU" dirty="0" smtClean="0"/>
              <a:t> 3. Государственные закупки способом из одного источника путем прямого заключения договора осуществляются в случаях: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 Действие подпункта 1) приостановлено до 01.01.2026 настоящим Законом и в период приостановления данный пункт действует в редакции </a:t>
            </a:r>
            <a:r>
              <a:rPr lang="ru-RU" dirty="0" smtClean="0">
                <a:hlinkClick r:id="rId2"/>
              </a:rPr>
              <a:t>ст. 29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    1) приобретения услуг, относящихся к сферам естественных монополий; </a:t>
            </a:r>
            <a:r>
              <a:rPr lang="ru-RU" b="1" dirty="0" smtClean="0">
                <a:solidFill>
                  <a:srgbClr val="FF0000"/>
                </a:solidFill>
              </a:rPr>
              <a:t>(редакция с 01.01.2026 года)</a:t>
            </a:r>
          </a:p>
          <a:p>
            <a:pPr algn="just"/>
            <a:endParaRPr lang="ru-RU" dirty="0" smtClean="0">
              <a:solidFill>
                <a:srgbClr val="FF0000"/>
              </a:solidFill>
            </a:endParaRPr>
          </a:p>
          <a:p>
            <a:pPr algn="just"/>
            <a:r>
              <a:rPr lang="ru-RU" dirty="0" smtClean="0"/>
              <a:t> "1) приобретения товаров, услуг, относящихся к сферам естественных монополий, а также энергоснабжения или купли-продажи электрической энергии с гарантирующим поставщиком электрической энергии;". </a:t>
            </a:r>
            <a:r>
              <a:rPr lang="ru-RU" b="1" dirty="0" smtClean="0">
                <a:solidFill>
                  <a:srgbClr val="FF0000"/>
                </a:solidFill>
              </a:rPr>
              <a:t>(редакция с 01.01.2025 до 01.01.2026)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000" dirty="0" smtClean="0"/>
              <a:t>2) приобретения </a:t>
            </a:r>
            <a:r>
              <a:rPr lang="ru-RU" sz="2000" b="1" dirty="0" smtClean="0"/>
              <a:t>товаров, услуг</a:t>
            </a:r>
            <a:r>
              <a:rPr lang="ru-RU" sz="2000" dirty="0" smtClean="0"/>
              <a:t>, являющихся </a:t>
            </a:r>
            <a:r>
              <a:rPr lang="ru-RU" sz="2000" b="1" dirty="0" smtClean="0">
                <a:solidFill>
                  <a:srgbClr val="FF0000"/>
                </a:solidFill>
              </a:rPr>
              <a:t>объектами интеллектуальной собственности</a:t>
            </a:r>
            <a:r>
              <a:rPr lang="ru-RU" sz="2000" dirty="0" smtClean="0"/>
              <a:t>, у лица, обладающего исключительными правами в отношении приобретаемых товаров, услуг.</a:t>
            </a:r>
          </a:p>
          <a:p>
            <a:pPr algn="just"/>
            <a:r>
              <a:rPr lang="ru-RU" sz="2000" dirty="0" smtClean="0"/>
              <a:t>    Такое приобретение </a:t>
            </a:r>
            <a:r>
              <a:rPr lang="ru-RU" sz="2000" b="1" u="sng" dirty="0" smtClean="0"/>
              <a:t>допускается</a:t>
            </a:r>
            <a:r>
              <a:rPr lang="ru-RU" sz="2000" dirty="0" smtClean="0"/>
              <a:t> при наличии </a:t>
            </a:r>
            <a:r>
              <a:rPr lang="ru-RU" sz="2000" b="1" dirty="0" smtClean="0">
                <a:solidFill>
                  <a:srgbClr val="FF0000"/>
                </a:solidFill>
              </a:rPr>
              <a:t>заключения антимонопольного органа </a:t>
            </a:r>
            <a:r>
              <a:rPr lang="ru-RU" sz="2000" dirty="0" smtClean="0"/>
              <a:t>об отсутствии субъектов частного предпринимательства, осуществляющих производство аналогичных товаров и услуг;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*** Примечание: в случае заключения договора из одного источника путем прямого заключения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без заключения антимонопольного органа </a:t>
            </a:r>
            <a:r>
              <a:rPr lang="ru-RU" sz="1800" b="1" i="1" dirty="0" smtClean="0">
                <a:solidFill>
                  <a:srgbClr val="0070C0"/>
                </a:solidFill>
              </a:rPr>
              <a:t>предусмотрена административная ответственность согласно п. 11 статьи 207 </a:t>
            </a:r>
            <a:r>
              <a:rPr lang="ru-RU" sz="1800" b="1" i="1" dirty="0" err="1" smtClean="0">
                <a:solidFill>
                  <a:srgbClr val="0070C0"/>
                </a:solidFill>
              </a:rPr>
              <a:t>КоАП</a:t>
            </a:r>
            <a:r>
              <a:rPr lang="ru-RU" sz="1800" b="1" i="1" dirty="0" smtClean="0">
                <a:solidFill>
                  <a:srgbClr val="0070C0"/>
                </a:solidFill>
              </a:rPr>
              <a:t> РК - в размере ста месячных расчетных показателей.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</a:t>
            </a:r>
            <a:r>
              <a:rPr lang="ru-RU" sz="1800" dirty="0" smtClean="0"/>
              <a:t> </a:t>
            </a:r>
            <a:r>
              <a:rPr lang="ru-RU" sz="1800" b="1" i="1" dirty="0" smtClean="0">
                <a:solidFill>
                  <a:srgbClr val="0070C0"/>
                </a:solidFill>
              </a:rPr>
              <a:t>Под должностными лицами следует понимать: </a:t>
            </a:r>
            <a:r>
              <a:rPr lang="ru-RU" sz="1800" b="1" i="1" dirty="0" smtClean="0">
                <a:solidFill>
                  <a:srgbClr val="FF0000"/>
                </a:solidFill>
              </a:rPr>
              <a:t>первого руководителя </a:t>
            </a:r>
            <a:r>
              <a:rPr lang="ru-RU" sz="1800" b="1" i="1" dirty="0" smtClean="0">
                <a:solidFill>
                  <a:srgbClr val="0070C0"/>
                </a:solidFill>
              </a:rPr>
              <a:t>либо лица, </a:t>
            </a:r>
            <a:r>
              <a:rPr lang="ru-RU" sz="1800" b="1" i="1" dirty="0" smtClean="0">
                <a:solidFill>
                  <a:srgbClr val="FF0000"/>
                </a:solidFill>
              </a:rPr>
              <a:t>принявшего решение в соответствии с возложенными полномочиями</a:t>
            </a:r>
            <a:r>
              <a:rPr lang="ru-RU" sz="1800" b="1" i="1" dirty="0" smtClean="0">
                <a:solidFill>
                  <a:srgbClr val="0070C0"/>
                </a:solidFill>
              </a:rPr>
              <a:t>, заказчика либо лица, </a:t>
            </a:r>
            <a:r>
              <a:rPr lang="ru-RU" sz="1800" b="1" i="1" dirty="0" smtClean="0">
                <a:solidFill>
                  <a:srgbClr val="FF0000"/>
                </a:solidFill>
              </a:rPr>
              <a:t>исполняющего его обязанности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21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 </a:t>
            </a:r>
            <a:r>
              <a:rPr lang="ru-RU" sz="2400" dirty="0" smtClean="0"/>
              <a:t>3) приобретения товаров, работ, услуг, необходимых для: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предотвращения, локализации и (или) ликвидации кризисных ситуаций, </a:t>
            </a:r>
            <a:r>
              <a:rPr lang="ru-RU" sz="2400" b="1" dirty="0" smtClean="0">
                <a:solidFill>
                  <a:srgbClr val="FF0000"/>
                </a:solidFill>
              </a:rPr>
              <a:t>последствий чрезвычайных ситуаций или чрезвычайных положений;</a:t>
            </a: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 согласно статьи 48 «О гражданской защите Закон Республики Казахстан» от 11 апреля 2014 года № 188-V 3PK. Объявление чрезвычайной ситуации природного и техногенного характера.  Объявление чрезвычайной ситуации природного и техногенного характера осуществляется: </a:t>
            </a:r>
            <a:r>
              <a:rPr lang="ru-RU" sz="1600" b="1" i="1" dirty="0" err="1" smtClean="0">
                <a:solidFill>
                  <a:srgbClr val="FF0000"/>
                </a:solidFill>
              </a:rPr>
              <a:t>Премьер-Министром</a:t>
            </a:r>
            <a:r>
              <a:rPr lang="ru-RU" sz="1600" b="1" i="1" dirty="0" smtClean="0">
                <a:solidFill>
                  <a:srgbClr val="00B0F0"/>
                </a:solidFill>
              </a:rPr>
              <a:t> Республики Казахстан при чрезвычайной ситуации глобального или регионального масштаба; </a:t>
            </a:r>
            <a:r>
              <a:rPr lang="ru-RU" sz="1600" b="1" i="1" dirty="0" err="1" smtClean="0">
                <a:solidFill>
                  <a:srgbClr val="FF0000"/>
                </a:solidFill>
              </a:rPr>
              <a:t>акимами</a:t>
            </a:r>
            <a:r>
              <a:rPr lang="ru-RU" sz="1600" b="1" i="1" dirty="0" smtClean="0">
                <a:solidFill>
                  <a:srgbClr val="FF0000"/>
                </a:solidFill>
              </a:rPr>
              <a:t> административно-территориальных единиц </a:t>
            </a:r>
            <a:r>
              <a:rPr lang="ru-RU" sz="1600" b="1" i="1" dirty="0" smtClean="0">
                <a:solidFill>
                  <a:srgbClr val="00B0F0"/>
                </a:solidFill>
              </a:rPr>
              <a:t>при чрезвычайных ситуациях местного масштаба.</a:t>
            </a:r>
          </a:p>
          <a:p>
            <a:endParaRPr lang="ru-RU" sz="1400" b="1" dirty="0" smtClean="0"/>
          </a:p>
          <a:p>
            <a:pPr algn="just"/>
            <a:endParaRPr lang="ru-RU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8509</TotalTime>
  <Words>930</Words>
  <Application>Microsoft Office PowerPoint</Application>
  <PresentationFormat>Экран (16:9)</PresentationFormat>
  <Paragraphs>188</Paragraphs>
  <Slides>49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456</cp:revision>
  <cp:lastPrinted>2023-06-22T08:50:07Z</cp:lastPrinted>
  <dcterms:created xsi:type="dcterms:W3CDTF">2022-11-05T05:19:54Z</dcterms:created>
  <dcterms:modified xsi:type="dcterms:W3CDTF">2025-03-17T09:00:06Z</dcterms:modified>
</cp:coreProperties>
</file>