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61"/>
  </p:notesMasterIdLst>
  <p:sldIdLst>
    <p:sldId id="1171" r:id="rId2"/>
    <p:sldId id="1174" r:id="rId3"/>
    <p:sldId id="1175" r:id="rId4"/>
    <p:sldId id="1176" r:id="rId5"/>
    <p:sldId id="1177" r:id="rId6"/>
    <p:sldId id="1178" r:id="rId7"/>
    <p:sldId id="1214" r:id="rId8"/>
    <p:sldId id="1179" r:id="rId9"/>
    <p:sldId id="1180" r:id="rId10"/>
    <p:sldId id="1181" r:id="rId11"/>
    <p:sldId id="1215" r:id="rId12"/>
    <p:sldId id="1182" r:id="rId13"/>
    <p:sldId id="1216" r:id="rId14"/>
    <p:sldId id="1183" r:id="rId15"/>
    <p:sldId id="1217" r:id="rId16"/>
    <p:sldId id="1184" r:id="rId17"/>
    <p:sldId id="1218" r:id="rId18"/>
    <p:sldId id="1207" r:id="rId19"/>
    <p:sldId id="1219" r:id="rId20"/>
    <p:sldId id="1185" r:id="rId21"/>
    <p:sldId id="1186" r:id="rId22"/>
    <p:sldId id="1220" r:id="rId23"/>
    <p:sldId id="1187" r:id="rId24"/>
    <p:sldId id="1188" r:id="rId25"/>
    <p:sldId id="1189" r:id="rId26"/>
    <p:sldId id="1190" r:id="rId27"/>
    <p:sldId id="1191" r:id="rId28"/>
    <p:sldId id="1192" r:id="rId29"/>
    <p:sldId id="1221" r:id="rId30"/>
    <p:sldId id="1222" r:id="rId31"/>
    <p:sldId id="1223" r:id="rId32"/>
    <p:sldId id="1193" r:id="rId33"/>
    <p:sldId id="1224" r:id="rId34"/>
    <p:sldId id="1194" r:id="rId35"/>
    <p:sldId id="1195" r:id="rId36"/>
    <p:sldId id="1196" r:id="rId37"/>
    <p:sldId id="1197" r:id="rId38"/>
    <p:sldId id="1198" r:id="rId39"/>
    <p:sldId id="1204" r:id="rId40"/>
    <p:sldId id="1205" r:id="rId41"/>
    <p:sldId id="1208" r:id="rId42"/>
    <p:sldId id="1199" r:id="rId43"/>
    <p:sldId id="1225" r:id="rId44"/>
    <p:sldId id="1200" r:id="rId45"/>
    <p:sldId id="1226" r:id="rId46"/>
    <p:sldId id="1228" r:id="rId47"/>
    <p:sldId id="1227" r:id="rId48"/>
    <p:sldId id="1229" r:id="rId49"/>
    <p:sldId id="1201" r:id="rId50"/>
    <p:sldId id="1230" r:id="rId51"/>
    <p:sldId id="1231" r:id="rId52"/>
    <p:sldId id="1232" r:id="rId53"/>
    <p:sldId id="1202" r:id="rId54"/>
    <p:sldId id="1233" r:id="rId55"/>
    <p:sldId id="1211" r:id="rId56"/>
    <p:sldId id="1209" r:id="rId57"/>
    <p:sldId id="1212" r:id="rId58"/>
    <p:sldId id="1213" r:id="rId59"/>
    <p:sldId id="1203" r:id="rId60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889" autoAdjust="0"/>
    <p:restoredTop sz="96395" autoAdjust="0"/>
  </p:normalViewPr>
  <p:slideViewPr>
    <p:cSldViewPr snapToGrid="0">
      <p:cViewPr>
        <p:scale>
          <a:sx n="80" d="100"/>
          <a:sy n="80" d="100"/>
        </p:scale>
        <p:origin x="-1877" y="-5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11.03.2025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2025 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 smtClean="0"/>
              <a:t>Основания по внесению изменений в проект договора, заключенный договор, а также расторжению договора.</a:t>
            </a:r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4) в случае, если поставщик в процессе исполнения заключенного с ним договора предложил при </a:t>
            </a:r>
            <a:r>
              <a:rPr lang="ru-RU" sz="2000" b="1" dirty="0" smtClean="0">
                <a:solidFill>
                  <a:srgbClr val="FF0000"/>
                </a:solidFill>
              </a:rPr>
              <a:t>условии неизменности цены</a:t>
            </a:r>
            <a:r>
              <a:rPr lang="ru-RU" sz="2000" dirty="0" smtClean="0"/>
              <a:t> за единицу товара, работы, услуги </a:t>
            </a:r>
            <a:r>
              <a:rPr lang="ru-RU" sz="2000" b="1" dirty="0" smtClean="0">
                <a:solidFill>
                  <a:srgbClr val="FF0000"/>
                </a:solidFill>
              </a:rPr>
              <a:t>более лучшие качественные и (или) технические характеристики</a:t>
            </a:r>
            <a:r>
              <a:rPr lang="ru-RU" sz="2000" dirty="0" smtClean="0"/>
              <a:t> либо сроки и (или) условия поставки товара, выполнения работы, оказания услуги, </a:t>
            </a:r>
            <a:r>
              <a:rPr lang="ru-RU" sz="2000" b="1" dirty="0" smtClean="0">
                <a:solidFill>
                  <a:srgbClr val="FF0000"/>
                </a:solidFill>
              </a:rPr>
              <a:t>являющихся предметом заключенного с ним договора;</a:t>
            </a:r>
          </a:p>
          <a:p>
            <a:pPr algn="just"/>
            <a:endParaRPr lang="ru-RU" sz="20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*** Примечание: в случае заключения, дополнительного соглашения, поставщику требуется предоставить сравнительную таблицу с обоснованием, что предлагаемые товары, работы и услуги превосходят качественные и (или) технические характеристики товара, работы или услуги </a:t>
            </a:r>
            <a:endParaRPr lang="ru-RU" sz="20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5) в части </a:t>
            </a:r>
            <a:r>
              <a:rPr lang="ru-RU" sz="2800" b="1" dirty="0" smtClean="0">
                <a:solidFill>
                  <a:srgbClr val="FF0000"/>
                </a:solidFill>
              </a:rPr>
              <a:t>уменьшения или увеличения суммы договора</a:t>
            </a:r>
            <a:r>
              <a:rPr lang="ru-RU" sz="2800" dirty="0" smtClean="0"/>
              <a:t> на выполнение работ, оказание услуг со сроком завершения в следующем (последующих) финансовом году (годах), </a:t>
            </a:r>
            <a:r>
              <a:rPr lang="ru-RU" sz="2800" b="1" dirty="0" smtClean="0">
                <a:solidFill>
                  <a:srgbClr val="FF0000"/>
                </a:solidFill>
              </a:rPr>
              <a:t>вызванного изменением налогового, таможенного и иного законодательства Республики Казахстан</a:t>
            </a:r>
            <a:r>
              <a:rPr lang="ru-RU" sz="2800" dirty="0" smtClean="0"/>
              <a:t>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  6) в части </a:t>
            </a:r>
            <a:r>
              <a:rPr lang="ru-RU" sz="2800" b="1" dirty="0" smtClean="0">
                <a:solidFill>
                  <a:srgbClr val="FF0000"/>
                </a:solidFill>
              </a:rPr>
              <a:t>уменьшения суммы </a:t>
            </a:r>
            <a:r>
              <a:rPr lang="ru-RU" sz="2800" dirty="0" smtClean="0"/>
              <a:t>договора о выполнении работ, об оказании услуг </a:t>
            </a:r>
            <a:r>
              <a:rPr lang="ru-RU" sz="2800" b="1" dirty="0" smtClean="0"/>
              <a:t>со сроком завершения в следующем (последующих) финансовом году (годах)</a:t>
            </a:r>
            <a:r>
              <a:rPr lang="ru-RU" sz="2800" dirty="0" smtClean="0"/>
              <a:t>;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7) в части </a:t>
            </a:r>
            <a:r>
              <a:rPr lang="ru-RU" sz="2800" b="1" dirty="0" smtClean="0">
                <a:solidFill>
                  <a:srgbClr val="FF0000"/>
                </a:solidFill>
              </a:rPr>
              <a:t>изменения сроков</a:t>
            </a:r>
            <a:r>
              <a:rPr lang="ru-RU" sz="2800" dirty="0" smtClean="0"/>
              <a:t> исполнения обязательств по договорам о выполнении </a:t>
            </a:r>
            <a:r>
              <a:rPr lang="ru-RU" sz="2800" b="1" dirty="0" smtClean="0">
                <a:solidFill>
                  <a:srgbClr val="FF0000"/>
                </a:solidFill>
              </a:rPr>
              <a:t>работ</a:t>
            </a:r>
            <a:r>
              <a:rPr lang="ru-RU" sz="2800" dirty="0" smtClean="0"/>
              <a:t>, об оказании </a:t>
            </a:r>
            <a:r>
              <a:rPr lang="ru-RU" sz="2800" b="1" dirty="0" smtClean="0">
                <a:solidFill>
                  <a:srgbClr val="FF0000"/>
                </a:solidFill>
              </a:rPr>
              <a:t>услуг</a:t>
            </a:r>
            <a:r>
              <a:rPr lang="ru-RU" sz="2800" dirty="0" smtClean="0"/>
              <a:t> в случае </a:t>
            </a:r>
            <a:r>
              <a:rPr lang="ru-RU" sz="2800" b="1" dirty="0" smtClean="0"/>
              <a:t>изменения финансирования по годам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при условии неизменности суммы заключенного договора;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400" dirty="0" smtClean="0"/>
              <a:t>8) в части изменения </a:t>
            </a:r>
            <a:r>
              <a:rPr lang="ru-RU" sz="2400" b="1" dirty="0" smtClean="0">
                <a:solidFill>
                  <a:srgbClr val="FF0000"/>
                </a:solidFill>
              </a:rPr>
              <a:t>срока исполнения </a:t>
            </a:r>
            <a:r>
              <a:rPr lang="ru-RU" sz="2400" dirty="0" smtClean="0"/>
              <a:t>обязательств по договору о выполнении </a:t>
            </a:r>
            <a:r>
              <a:rPr lang="ru-RU" sz="2400" b="1" dirty="0" smtClean="0">
                <a:solidFill>
                  <a:srgbClr val="FF0000"/>
                </a:solidFill>
              </a:rPr>
              <a:t>работ</a:t>
            </a:r>
            <a:r>
              <a:rPr lang="ru-RU" sz="2400" dirty="0" smtClean="0"/>
              <a:t> </a:t>
            </a:r>
            <a:r>
              <a:rPr lang="ru-RU" sz="2400" b="1" dirty="0" smtClean="0"/>
              <a:t>в случае возбуждения уголовного дела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2182BD"/>
                </a:solidFill>
              </a:rPr>
              <a:t>связанного с исполнением договора, в отношении должностного лица заказчика и (или) поставщика</a:t>
            </a:r>
            <a:r>
              <a:rPr lang="ru-RU" sz="2400" dirty="0" smtClean="0"/>
              <a:t>;</a:t>
            </a:r>
          </a:p>
          <a:p>
            <a:pPr algn="just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9) в части изменения </a:t>
            </a:r>
            <a:r>
              <a:rPr lang="ru-RU" sz="1600" b="1" dirty="0" smtClean="0"/>
              <a:t>срока исполнения договора </a:t>
            </a:r>
            <a:r>
              <a:rPr lang="ru-RU" sz="1600" dirty="0" smtClean="0"/>
              <a:t>о поставке </a:t>
            </a:r>
            <a:r>
              <a:rPr lang="ru-RU" sz="1600" b="1" dirty="0" smtClean="0">
                <a:solidFill>
                  <a:srgbClr val="FF0000"/>
                </a:solidFill>
              </a:rPr>
              <a:t>товара</a:t>
            </a:r>
            <a:r>
              <a:rPr lang="ru-RU" sz="1600" dirty="0" smtClean="0"/>
              <a:t> в случае, если поставщик </a:t>
            </a:r>
            <a:r>
              <a:rPr lang="ru-RU" sz="1600" b="1" dirty="0" smtClean="0"/>
              <a:t>является производителем поставляемого товара</a:t>
            </a:r>
            <a:r>
              <a:rPr lang="ru-RU" sz="1600" dirty="0" smtClean="0"/>
              <a:t>. Такое изменение заключенного договора допускается в пределах текущего финансового года по уведомлению поставщика </a:t>
            </a:r>
            <a:r>
              <a:rPr lang="ru-RU" sz="1600" b="1" dirty="0" smtClean="0">
                <a:solidFill>
                  <a:srgbClr val="FF0000"/>
                </a:solidFill>
              </a:rPr>
              <a:t>на срок не более десяти рабочих дней;</a:t>
            </a: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*** Примечание: В обязательном порядке поставщик должен обратиться официально до окончания срока поставки товара, кроме того Заказчику требуется проверить на официальном сайте НПП </a:t>
            </a:r>
            <a:r>
              <a:rPr lang="ru-RU" sz="1600" b="1" i="1" dirty="0" err="1" smtClean="0">
                <a:solidFill>
                  <a:srgbClr val="2182BD"/>
                </a:solidFill>
              </a:rPr>
              <a:t>Атамекен</a:t>
            </a:r>
            <a:r>
              <a:rPr lang="ru-RU" sz="1600" b="1" i="1" dirty="0" smtClean="0">
                <a:solidFill>
                  <a:srgbClr val="2182BD"/>
                </a:solidFill>
              </a:rPr>
              <a:t>, является ли данный поставщик товаропроизводителем.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*** Примечание: При составлении дополнительного соглашения с поставщиком рекомендую непосредственно в самом дополнительном соглашении указать окончательный срок поставки, кроме того во вкладке «Общие» указать дату поставки.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  <a:endParaRPr lang="ru-RU" sz="16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1600" dirty="0" smtClean="0"/>
              <a:t>10) в части изменения </a:t>
            </a:r>
            <a:r>
              <a:rPr lang="ru-RU" sz="1600" b="1" dirty="0" smtClean="0"/>
              <a:t>сроков исполнения договора </a:t>
            </a:r>
            <a:r>
              <a:rPr lang="ru-RU" sz="1600" dirty="0" smtClean="0"/>
              <a:t>в связи с введением </a:t>
            </a:r>
            <a:r>
              <a:rPr lang="ru-RU" sz="1600" b="1" dirty="0" smtClean="0"/>
              <a:t>чрезвычайного положения либо карантинных ограничений</a:t>
            </a:r>
            <a:r>
              <a:rPr lang="ru-RU" sz="1600" dirty="0" smtClean="0"/>
              <a:t>. 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Такое изменение заключенного договора </a:t>
            </a:r>
            <a:r>
              <a:rPr lang="ru-RU" sz="1600" b="1" dirty="0" smtClean="0"/>
              <a:t>допускается в пределах текущего финансового года </a:t>
            </a:r>
            <a:r>
              <a:rPr lang="ru-RU" sz="1600" b="1" dirty="0" smtClean="0">
                <a:solidFill>
                  <a:srgbClr val="FF0000"/>
                </a:solidFill>
              </a:rPr>
              <a:t>по уведомлению поставщика</a:t>
            </a:r>
            <a:r>
              <a:rPr lang="ru-RU" sz="1600" dirty="0" smtClean="0"/>
              <a:t>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*** Примечание: чрезвычайного положения объявляет по указу Президента Республики Казахстан, согласно п. 1 статьи 5 Закона «О чрезвычайном положении»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*** Примечание: согласно п. 5  Главы 1 Приказ Министра здравоохранения Республики Казахстан от 21 декабря 2020 года № ҚР ДСМ-293/2020, </a:t>
            </a:r>
            <a:r>
              <a:rPr lang="ru-RU" sz="1600" b="1" i="1" dirty="0" smtClean="0">
                <a:solidFill>
                  <a:srgbClr val="FF0000"/>
                </a:solidFill>
              </a:rPr>
              <a:t>главный государственный санитарный врач Республики Казахстан</a:t>
            </a:r>
            <a:r>
              <a:rPr lang="ru-RU" sz="1600" b="1" i="1" dirty="0" smtClean="0">
                <a:solidFill>
                  <a:srgbClr val="2182BD"/>
                </a:solidFill>
              </a:rPr>
              <a:t> вводит ограничительные мероприятия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*** Примечание: согласно п. 6  Главы 1 Приказ Министра здравоохранения Республики Казахстан от 21 декабря 2020 года № ҚР ДСМ-293/2020, главные государственные санитарные врачи вводят ограничительные мероприятия, в том числе карантин, </a:t>
            </a:r>
            <a:r>
              <a:rPr lang="ru-RU" sz="1600" b="1" i="1" dirty="0" smtClean="0">
                <a:solidFill>
                  <a:srgbClr val="FF0000"/>
                </a:solidFill>
              </a:rPr>
              <a:t>на соответствующих административно-территориальных единицах </a:t>
            </a:r>
            <a:r>
              <a:rPr lang="ru-RU" sz="1600" b="1" i="1" dirty="0" smtClean="0">
                <a:solidFill>
                  <a:srgbClr val="2182BD"/>
                </a:solidFill>
              </a:rPr>
              <a:t>(на отдельных объектах) с особыми условиями предпринимательской и (или) иной деятельности и жизни населения.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endParaRPr lang="ru-RU" sz="16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000" dirty="0" smtClean="0"/>
              <a:t>11) в части изменения реквизитов (банковских счетов) </a:t>
            </a:r>
            <a:r>
              <a:rPr lang="ru-RU" sz="2000" b="1" dirty="0" smtClean="0"/>
              <a:t>получателя денег при заключении поставщиком договора финансирования</a:t>
            </a:r>
            <a:r>
              <a:rPr lang="ru-RU" sz="2000" dirty="0" smtClean="0"/>
              <a:t> под уступку денежного требования (факторинга);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i="1" dirty="0" smtClean="0">
                <a:solidFill>
                  <a:srgbClr val="2182BD"/>
                </a:solidFill>
              </a:rPr>
              <a:t>*** Примечание: Согласно п. 576 Правил Поставщик </a:t>
            </a:r>
            <a:r>
              <a:rPr lang="ru-RU" sz="1600" b="1" i="1" dirty="0" smtClean="0">
                <a:solidFill>
                  <a:srgbClr val="FF0000"/>
                </a:solidFill>
              </a:rPr>
              <a:t>вправе</a:t>
            </a:r>
            <a:r>
              <a:rPr lang="ru-RU" sz="1600" b="1" i="1" dirty="0" smtClean="0">
                <a:solidFill>
                  <a:srgbClr val="2182BD"/>
                </a:solidFill>
              </a:rPr>
              <a:t> инициировать внесение изменений в договор о государственных закупках </a:t>
            </a:r>
            <a:r>
              <a:rPr lang="ru-RU" sz="1600" b="1" i="1" dirty="0" smtClean="0">
                <a:solidFill>
                  <a:srgbClr val="FF0000"/>
                </a:solidFill>
              </a:rPr>
              <a:t>в части изменения реквизитов получателя денежных средств</a:t>
            </a:r>
            <a:r>
              <a:rPr lang="ru-RU" sz="1600" b="1" i="1" dirty="0" smtClean="0">
                <a:solidFill>
                  <a:srgbClr val="2182BD"/>
                </a:solidFill>
              </a:rPr>
              <a:t> при заключении поставщиком договора финансирования под уступку денежного требования (факторинга), либо в целях замены банковского счета, </a:t>
            </a:r>
            <a:r>
              <a:rPr lang="ru-RU" sz="1600" b="1" i="1" dirty="0" smtClean="0">
                <a:solidFill>
                  <a:srgbClr val="FF0000"/>
                </a:solidFill>
              </a:rPr>
              <a:t>за исключением договоров, заключенных с государственными учреждениями.</a:t>
            </a: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      	В случае получения информации о заключении поставщиком договора финансирования под уступку денежного требования (факторинга) заказчик в течение одного рабочего дня осуществляет внесение изменений в договор на основании данных, предоставленных поставщиком, и направляет подписанный договор поставщику, </a:t>
            </a:r>
            <a:r>
              <a:rPr lang="ru-RU" sz="1600" b="1" i="1" dirty="0" smtClean="0">
                <a:solidFill>
                  <a:srgbClr val="FF0000"/>
                </a:solidFill>
              </a:rPr>
              <a:t>за исключением договоров, заключенных с государственными учреждениями.</a:t>
            </a:r>
          </a:p>
          <a:p>
            <a:pPr algn="just"/>
            <a:endParaRPr lang="ru-RU" sz="1600" dirty="0" smtClean="0"/>
          </a:p>
          <a:p>
            <a:pPr algn="just"/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  <a:r>
              <a:rPr lang="ru-RU" sz="1600" dirty="0" smtClean="0"/>
              <a:t>12) в целях обеспечения бесперебойной деятельности заказчика в части продления на период до подведения итогов государственных закупок способом </a:t>
            </a:r>
            <a:r>
              <a:rPr lang="ru-RU" sz="1600" b="1" dirty="0" smtClean="0">
                <a:solidFill>
                  <a:srgbClr val="FF0000"/>
                </a:solidFill>
              </a:rPr>
              <a:t>конкурса, аукциона </a:t>
            </a:r>
            <a:r>
              <a:rPr lang="ru-RU" sz="1600" dirty="0" smtClean="0"/>
              <a:t>и вступления в силу договора, но не более чем на два месяца, действие договора </a:t>
            </a:r>
            <a:r>
              <a:rPr lang="ru-RU" sz="1600" b="1" dirty="0" smtClean="0"/>
              <a:t>ежедневной или еженедельной потребности по перечню, утвержденному уполномоченным органом. 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Такое изменение заключенного договора допускается в объеме, не превышающем объема государственных закупок таких товаров, работ, услуг, необходимого для обеспечения потребности заказчика в течение срока проведения государственной закупки, </a:t>
            </a:r>
            <a:r>
              <a:rPr lang="ru-RU" sz="1600" b="1" dirty="0" smtClean="0">
                <a:solidFill>
                  <a:srgbClr val="FF0000"/>
                </a:solidFill>
              </a:rPr>
              <a:t>но не более чем на два месяца;</a:t>
            </a: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*** Примечание: В случае продления действия договора путем заключения дополнительного Заказчик в обязательном порядке должен до 28 февраля объявить и завершить процедуры способами  </a:t>
            </a:r>
            <a:r>
              <a:rPr lang="ru-RU" sz="1600" b="1" i="1" dirty="0" smtClean="0">
                <a:solidFill>
                  <a:srgbClr val="FF0000"/>
                </a:solidFill>
              </a:rPr>
              <a:t>конкурс либо аукцион .</a:t>
            </a:r>
          </a:p>
          <a:p>
            <a:pPr algn="just"/>
            <a:endParaRPr lang="ru-RU" sz="16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Кроме того дополнительное соглашение должно быть заключено </a:t>
            </a:r>
            <a:r>
              <a:rPr lang="ru-RU" sz="1600" b="1" i="1" dirty="0" smtClean="0">
                <a:solidFill>
                  <a:srgbClr val="FF0000"/>
                </a:solidFill>
              </a:rPr>
              <a:t>до окончания действия договора предыдущего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778" y="0"/>
            <a:ext cx="9005221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400" dirty="0" smtClean="0"/>
              <a:t>13) в части изменения источника финансирования, </a:t>
            </a:r>
            <a:r>
              <a:rPr lang="ru-RU" sz="2400" b="1" dirty="0" smtClean="0"/>
              <a:t>кодов бюджетной классификации расходов бюджета (специфики) </a:t>
            </a:r>
            <a:r>
              <a:rPr lang="ru-RU" sz="2400" dirty="0" smtClean="0"/>
              <a:t>в предметах договора (</a:t>
            </a:r>
            <a:r>
              <a:rPr lang="ru-RU" sz="2400" b="1" dirty="0" smtClean="0">
                <a:solidFill>
                  <a:srgbClr val="FF0000"/>
                </a:solidFill>
              </a:rPr>
              <a:t>для государственных органов, государственных учреждений</a:t>
            </a:r>
            <a:r>
              <a:rPr lang="ru-RU" sz="2400" dirty="0" smtClean="0"/>
              <a:t>);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14) в части уменьшения суммы договора в связи с </a:t>
            </a:r>
            <a:r>
              <a:rPr lang="ru-RU" sz="2400" b="1" dirty="0" smtClean="0"/>
              <a:t>удержанием (взысканием) </a:t>
            </a:r>
            <a:r>
              <a:rPr lang="ru-RU" sz="2400" b="1" dirty="0" smtClean="0">
                <a:solidFill>
                  <a:srgbClr val="FF0000"/>
                </a:solidFill>
              </a:rPr>
              <a:t>неустойки, штрафа, пени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000" dirty="0" smtClean="0"/>
              <a:t>Гражданский кодекс Республики Казахстан</a:t>
            </a:r>
          </a:p>
          <a:p>
            <a:pPr algn="ctr"/>
            <a:r>
              <a:rPr lang="ru-RU" sz="2000" dirty="0" smtClean="0"/>
              <a:t>Кодекс Республики Казахстан от 27 декабря 1994 года № 268-XIII.</a:t>
            </a:r>
          </a:p>
          <a:p>
            <a:endParaRPr lang="ru-RU" sz="2000" dirty="0" smtClean="0"/>
          </a:p>
          <a:p>
            <a:r>
              <a:rPr lang="ru-RU" sz="2000" dirty="0" smtClean="0"/>
              <a:t>Статья 401. Основания изменения и расторжения договора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      1. </a:t>
            </a:r>
            <a:r>
              <a:rPr lang="ru-RU" sz="2000" b="1" dirty="0" smtClean="0"/>
              <a:t>Изменение и расторжение договора </a:t>
            </a:r>
            <a:r>
              <a:rPr lang="ru-RU" sz="2000" dirty="0" smtClean="0"/>
              <a:t>возможны по соглашению сторон, </a:t>
            </a:r>
            <a:r>
              <a:rPr lang="ru-RU" sz="2000" b="1" dirty="0" smtClean="0"/>
              <a:t>если иное не предусмотрено</a:t>
            </a:r>
            <a:r>
              <a:rPr lang="ru-RU" sz="2000" dirty="0" smtClean="0"/>
              <a:t> настоящим Кодексом, </a:t>
            </a:r>
            <a:r>
              <a:rPr lang="ru-RU" sz="2000" b="1" dirty="0" smtClean="0">
                <a:solidFill>
                  <a:srgbClr val="FF0000"/>
                </a:solidFill>
              </a:rPr>
              <a:t>другими законодательными актами и договором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*** </a:t>
            </a:r>
            <a:r>
              <a:rPr lang="ru-RU" sz="2000" b="1" i="1" dirty="0" smtClean="0">
                <a:solidFill>
                  <a:srgbClr val="2182BD"/>
                </a:solidFill>
              </a:rPr>
              <a:t>Примечание </a:t>
            </a:r>
            <a:r>
              <a:rPr lang="ru-RU" sz="2000" b="1" i="1" dirty="0" smtClean="0">
                <a:solidFill>
                  <a:srgbClr val="2182BD"/>
                </a:solidFill>
              </a:rPr>
              <a:t>отраслевой </a:t>
            </a:r>
            <a:r>
              <a:rPr lang="ru-RU" sz="2000" b="1" i="1" dirty="0" smtClean="0">
                <a:solidFill>
                  <a:srgbClr val="2182BD"/>
                </a:solidFill>
              </a:rPr>
              <a:t>закон о государственных закупках содержит исчерпывающий перечень внесению изменений в заключенный договор.</a:t>
            </a:r>
            <a:endParaRPr lang="ru-RU" sz="20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/>
              <a:t>15) в части изменения </a:t>
            </a:r>
            <a:r>
              <a:rPr lang="ru-RU" sz="3600" b="1" dirty="0" smtClean="0"/>
              <a:t>реквизитов</a:t>
            </a:r>
            <a:r>
              <a:rPr lang="ru-RU" sz="3600" dirty="0" smtClean="0"/>
              <a:t> (банковских счетов) </a:t>
            </a:r>
            <a:r>
              <a:rPr lang="ru-RU" sz="3600" b="1" dirty="0" smtClean="0">
                <a:solidFill>
                  <a:srgbClr val="FF0000"/>
                </a:solidFill>
              </a:rPr>
              <a:t>заказчика и (или) поставщика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	16) в части изменения </a:t>
            </a:r>
            <a:r>
              <a:rPr lang="ru-RU" sz="2800" b="1" dirty="0" smtClean="0">
                <a:solidFill>
                  <a:srgbClr val="FF0000"/>
                </a:solidFill>
              </a:rPr>
              <a:t>суммы договора </a:t>
            </a:r>
            <a:r>
              <a:rPr lang="ru-RU" sz="2800" dirty="0" smtClean="0"/>
              <a:t>в связи с изменением </a:t>
            </a:r>
            <a:r>
              <a:rPr lang="ru-RU" sz="2800" b="1" dirty="0" smtClean="0">
                <a:solidFill>
                  <a:srgbClr val="FF0000"/>
                </a:solidFill>
              </a:rPr>
              <a:t>тарифов (цен),</a:t>
            </a:r>
            <a:r>
              <a:rPr lang="ru-RU" sz="2800" dirty="0" smtClean="0"/>
              <a:t> утвержденных государственным органом, осуществляющим руководство в соответствующих сферах естественных монополий;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17) в части изменения суммы договора, связанной с постановкой поставщика на регистрационный учет или снятием поставщика с регистрационного учета </a:t>
            </a:r>
            <a:r>
              <a:rPr lang="ru-RU" sz="2800" b="1" dirty="0" smtClean="0">
                <a:solidFill>
                  <a:srgbClr val="FF0000"/>
                </a:solidFill>
              </a:rPr>
              <a:t>по налогу на добавленную стоимость</a:t>
            </a:r>
            <a:r>
              <a:rPr lang="ru-RU" sz="2800" dirty="0" smtClean="0"/>
              <a:t>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18) в части изменения </a:t>
            </a:r>
            <a:r>
              <a:rPr lang="ru-RU" sz="2800" b="1" dirty="0" smtClean="0">
                <a:solidFill>
                  <a:srgbClr val="FF0000"/>
                </a:solidFill>
              </a:rPr>
              <a:t>сроков исполнения обязательств</a:t>
            </a:r>
            <a:r>
              <a:rPr lang="ru-RU" sz="2800" dirty="0" smtClean="0"/>
              <a:t> по договорам о выполнении </a:t>
            </a:r>
            <a:r>
              <a:rPr lang="ru-RU" sz="2800" b="1" dirty="0" smtClean="0"/>
              <a:t>работ</a:t>
            </a:r>
            <a:r>
              <a:rPr lang="ru-RU" sz="2800" dirty="0" smtClean="0"/>
              <a:t>, об оказании </a:t>
            </a:r>
            <a:r>
              <a:rPr lang="ru-RU" sz="2800" b="1" dirty="0" smtClean="0"/>
              <a:t>услуг</a:t>
            </a:r>
            <a:r>
              <a:rPr lang="ru-RU" sz="2800" dirty="0" smtClean="0"/>
              <a:t> в связи с </a:t>
            </a:r>
            <a:r>
              <a:rPr lang="ru-RU" sz="2800" b="1" dirty="0" smtClean="0"/>
              <a:t>невозможностью поставщика в исполнении своих обязательств </a:t>
            </a:r>
            <a:r>
              <a:rPr lang="ru-RU" sz="2800" b="1" dirty="0" smtClean="0">
                <a:solidFill>
                  <a:srgbClr val="FF0000"/>
                </a:solidFill>
              </a:rPr>
              <a:t>вследствие непреодолимой силы</a:t>
            </a:r>
            <a:r>
              <a:rPr lang="ru-RU" sz="2800" dirty="0" smtClean="0"/>
              <a:t>, в том числе в </a:t>
            </a:r>
            <a:r>
              <a:rPr lang="ru-RU" sz="2800" b="1" dirty="0" smtClean="0"/>
              <a:t>связи с запретом заказчика пользования местом выполнения работ</a:t>
            </a:r>
            <a:r>
              <a:rPr lang="ru-RU" sz="2800" dirty="0" smtClean="0"/>
              <a:t> либо проведением испытаний и (или) экспертиз, не запланированных договором.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Статья 359. Основания ответственности за нарушение обязательства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800" dirty="0" smtClean="0"/>
              <a:t>      1. Должник отвечает за </a:t>
            </a:r>
            <a:r>
              <a:rPr lang="ru-RU" sz="2800" b="1" dirty="0" smtClean="0">
                <a:solidFill>
                  <a:srgbClr val="FF0000"/>
                </a:solidFill>
              </a:rPr>
              <a:t>неисполнение и (или) ненадлежащее </a:t>
            </a:r>
            <a:r>
              <a:rPr lang="ru-RU" sz="2800" dirty="0" smtClean="0"/>
              <a:t>исполнение обязательства при наличии вины, если иное не предусмотрено законодательством или договором. </a:t>
            </a:r>
          </a:p>
          <a:p>
            <a:pPr algn="just"/>
            <a:r>
              <a:rPr lang="ru-RU" sz="2800" dirty="0" smtClean="0"/>
              <a:t>	Должник признается </a:t>
            </a:r>
            <a:r>
              <a:rPr lang="ru-RU" sz="2800" b="1" dirty="0" smtClean="0"/>
              <a:t>невиновным, если докажет, что он принял </a:t>
            </a:r>
            <a:r>
              <a:rPr lang="ru-RU" sz="2800" b="1" dirty="0" smtClean="0">
                <a:solidFill>
                  <a:srgbClr val="FF0000"/>
                </a:solidFill>
              </a:rPr>
              <a:t>все зависящие от него меры для надлежащего исполнения обязательства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     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2. Лицо, </a:t>
            </a:r>
            <a:r>
              <a:rPr lang="ru-RU" sz="2400" b="1" dirty="0" smtClean="0">
                <a:solidFill>
                  <a:srgbClr val="FF0000"/>
                </a:solidFill>
              </a:rPr>
              <a:t>не исполнившее или ненадлежащим образом исполнившее обязательство</a:t>
            </a:r>
            <a:r>
              <a:rPr lang="ru-RU" sz="2400" dirty="0" smtClean="0"/>
              <a:t> при осуществлении предпринимательской деятельности, несет имущественную ответственность, </a:t>
            </a:r>
            <a:r>
              <a:rPr lang="ru-RU" sz="2400" b="1" dirty="0" smtClean="0"/>
              <a:t>если не докажет, что надлежащее исполнение оказалось невозможным вследствие непреодолимой силы</a:t>
            </a:r>
            <a:r>
              <a:rPr lang="ru-RU" sz="2400" dirty="0" smtClean="0"/>
              <a:t>, то есть чрезвычайных и непредотвратимых при данных условиях обстоятельствах (</a:t>
            </a:r>
            <a:r>
              <a:rPr lang="ru-RU" sz="2400" b="1" dirty="0" smtClean="0"/>
              <a:t>стихийные явления, военные действия, чрезвычайное положение и т.п</a:t>
            </a:r>
            <a:r>
              <a:rPr lang="ru-RU" sz="2400" dirty="0" smtClean="0"/>
              <a:t>.). </a:t>
            </a:r>
          </a:p>
          <a:p>
            <a:pPr algn="just"/>
            <a:r>
              <a:rPr lang="ru-RU" sz="2400" dirty="0" smtClean="0"/>
              <a:t>	К таким обстоятельствам </a:t>
            </a:r>
            <a:r>
              <a:rPr lang="ru-RU" sz="2400" b="1" dirty="0" smtClean="0">
                <a:solidFill>
                  <a:srgbClr val="FF0000"/>
                </a:solidFill>
              </a:rPr>
              <a:t>не относится</a:t>
            </a:r>
            <a:r>
              <a:rPr lang="ru-RU" sz="2400" dirty="0" smtClean="0"/>
              <a:t>, в частности, </a:t>
            </a:r>
            <a:r>
              <a:rPr lang="ru-RU" sz="2400" b="1" u="sng" dirty="0" smtClean="0">
                <a:solidFill>
                  <a:srgbClr val="2182BD"/>
                </a:solidFill>
              </a:rPr>
              <a:t>отсутствие на рынке нужных для исполнения товаров, работ или услуг.</a:t>
            </a:r>
            <a:endParaRPr lang="ru-RU" sz="2400" b="1" u="sng" dirty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3. </a:t>
            </a:r>
            <a:r>
              <a:rPr lang="ru-RU" sz="3200" b="1" dirty="0" smtClean="0"/>
              <a:t>Не допускается внесение </a:t>
            </a:r>
            <a:r>
              <a:rPr lang="ru-RU" sz="3200" dirty="0" smtClean="0"/>
              <a:t>в </a:t>
            </a:r>
            <a:r>
              <a:rPr lang="ru-RU" sz="3200" b="1" dirty="0" smtClean="0">
                <a:solidFill>
                  <a:srgbClr val="FF0000"/>
                </a:solidFill>
              </a:rPr>
              <a:t>проект договора</a:t>
            </a:r>
            <a:r>
              <a:rPr lang="ru-RU" sz="3200" dirty="0" smtClean="0"/>
              <a:t> либо </a:t>
            </a:r>
            <a:r>
              <a:rPr lang="ru-RU" sz="3200" b="1" dirty="0" smtClean="0">
                <a:solidFill>
                  <a:srgbClr val="FF0000"/>
                </a:solidFill>
              </a:rPr>
              <a:t>заключенный договор </a:t>
            </a:r>
            <a:r>
              <a:rPr lang="ru-RU" sz="3200" dirty="0" smtClean="0"/>
              <a:t>изменений, </a:t>
            </a:r>
            <a:r>
              <a:rPr lang="ru-RU" sz="3200" b="1" dirty="0" smtClean="0"/>
              <a:t>которые могут изменить содержание условий </a:t>
            </a:r>
            <a:r>
              <a:rPr lang="ru-RU" sz="3200" b="1" dirty="0" smtClean="0">
                <a:solidFill>
                  <a:srgbClr val="FF0000"/>
                </a:solidFill>
              </a:rPr>
              <a:t>проводимых (проведенных)</a:t>
            </a:r>
            <a:r>
              <a:rPr lang="ru-RU" sz="3200" dirty="0" smtClean="0"/>
              <a:t> государственных закупок, и (или) </a:t>
            </a:r>
            <a:r>
              <a:rPr lang="ru-RU" sz="3200" b="1" dirty="0" smtClean="0"/>
              <a:t>предложения, </a:t>
            </a:r>
            <a:r>
              <a:rPr lang="ru-RU" sz="3200" b="1" dirty="0" smtClean="0">
                <a:solidFill>
                  <a:srgbClr val="FF0000"/>
                </a:solidFill>
              </a:rPr>
              <a:t>явившегося основой для выбора поставщика</a:t>
            </a:r>
            <a:r>
              <a:rPr lang="ru-RU" sz="3200" dirty="0" smtClean="0"/>
              <a:t>, по иным основаниям, не предусмотренным пунктами </a:t>
            </a:r>
            <a:r>
              <a:rPr lang="ru-RU" sz="3200" b="1" dirty="0" smtClean="0">
                <a:solidFill>
                  <a:srgbClr val="FF0000"/>
                </a:solidFill>
              </a:rPr>
              <a:t>1 и 2 настоящей статьи.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4. Расторжение договора </a:t>
            </a:r>
            <a:r>
              <a:rPr lang="ru-RU" sz="2800" b="1" dirty="0" smtClean="0">
                <a:solidFill>
                  <a:srgbClr val="FF0000"/>
                </a:solidFill>
              </a:rPr>
              <a:t>до истечения </a:t>
            </a:r>
            <a:r>
              <a:rPr lang="ru-RU" sz="2800" b="1" dirty="0" smtClean="0"/>
              <a:t>его срока действия допускается:</a:t>
            </a:r>
          </a:p>
          <a:p>
            <a:pPr algn="ctr"/>
            <a:endParaRPr lang="ru-RU" sz="2800" b="1" dirty="0" smtClean="0"/>
          </a:p>
          <a:p>
            <a:pPr algn="just"/>
            <a:r>
              <a:rPr lang="ru-RU" sz="2800" dirty="0" smtClean="0"/>
              <a:t>        1) заказчиком </a:t>
            </a:r>
            <a:r>
              <a:rPr lang="ru-RU" sz="2800" b="1" dirty="0" smtClean="0"/>
              <a:t>в одностороннем порядке </a:t>
            </a:r>
            <a:r>
              <a:rPr lang="ru-RU" sz="2800" dirty="0" smtClean="0"/>
              <a:t>в случае </a:t>
            </a:r>
            <a:r>
              <a:rPr lang="ru-RU" sz="2800" b="1" dirty="0" smtClean="0">
                <a:solidFill>
                  <a:srgbClr val="FF0000"/>
                </a:solidFill>
              </a:rPr>
              <a:t>отказа поставщика</a:t>
            </a:r>
            <a:r>
              <a:rPr lang="ru-RU" sz="2800" dirty="0" smtClean="0"/>
              <a:t> от исполнения своих обязательств по заключенному договору;</a:t>
            </a:r>
            <a:endParaRPr lang="en-US" sz="2800" dirty="0" smtClean="0"/>
          </a:p>
          <a:p>
            <a:pPr algn="just"/>
            <a:endParaRPr lang="en-US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en-US" sz="1800" b="1" i="1" dirty="0" smtClean="0">
                <a:solidFill>
                  <a:srgbClr val="2182BD"/>
                </a:solidFill>
              </a:rPr>
              <a:t>*** </a:t>
            </a:r>
            <a:r>
              <a:rPr lang="ru-RU" sz="1800" b="1" i="1" dirty="0" smtClean="0">
                <a:solidFill>
                  <a:srgbClr val="2182BD"/>
                </a:solidFill>
              </a:rPr>
              <a:t>Примечание: по данному пункту рекомендую следующий алгоритм: в случае отказа от исполнения своих обязательств Поставщик посредством </a:t>
            </a:r>
            <a:r>
              <a:rPr lang="ru-RU" sz="1800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sz="1800" b="1" i="1" dirty="0" smtClean="0">
                <a:solidFill>
                  <a:srgbClr val="2182BD"/>
                </a:solidFill>
              </a:rPr>
              <a:t> направляет письмо – отказ, после чего Заказчиком расторгается договор и обращается в суд о включении данного поставщика в реестр  и взыскании неустойки если такова имеется. 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Статья 18. Основания по внесению изменений в проект договора, заключенный договор, а также расторжению договора</a:t>
            </a:r>
          </a:p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just"/>
            <a:r>
              <a:rPr lang="ru-RU" sz="2000" dirty="0" smtClean="0"/>
              <a:t> 1. Внесение изменения в </a:t>
            </a:r>
            <a:r>
              <a:rPr lang="ru-RU" sz="2000" b="1" dirty="0" smtClean="0">
                <a:solidFill>
                  <a:srgbClr val="FF0000"/>
                </a:solidFill>
              </a:rPr>
              <a:t>проект договора </a:t>
            </a:r>
            <a:r>
              <a:rPr lang="ru-RU" sz="2000" dirty="0" smtClean="0"/>
              <a:t>при условии неизменности качества и других условий, </a:t>
            </a:r>
            <a:r>
              <a:rPr lang="ru-RU" sz="2000" b="1" dirty="0" smtClean="0"/>
              <a:t>явившихся основой для выбора поставщика</a:t>
            </a:r>
            <a:r>
              <a:rPr lang="ru-RU" sz="2000" dirty="0" smtClean="0"/>
              <a:t>, допускается при соблюдении следующих </a:t>
            </a:r>
            <a:r>
              <a:rPr lang="ru-RU" sz="2000" b="1" u="sng" dirty="0" smtClean="0">
                <a:solidFill>
                  <a:srgbClr val="2182BD"/>
                </a:solidFill>
              </a:rPr>
              <a:t>взаимосвязанных условий</a:t>
            </a:r>
            <a:r>
              <a:rPr lang="ru-RU" sz="2000" dirty="0" smtClean="0"/>
              <a:t>: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      1) внесение изменений в </a:t>
            </a:r>
            <a:r>
              <a:rPr lang="ru-RU" sz="2000" b="1" dirty="0" smtClean="0"/>
              <a:t>проект договора </a:t>
            </a:r>
            <a:r>
              <a:rPr lang="ru-RU" sz="2000" dirty="0" smtClean="0"/>
              <a:t>инициировано одной из сторон </a:t>
            </a:r>
            <a:r>
              <a:rPr lang="ru-RU" sz="2000" b="1" dirty="0" smtClean="0"/>
              <a:t>не позднее пяти рабочих дней </a:t>
            </a:r>
            <a:r>
              <a:rPr lang="ru-RU" sz="2000" dirty="0" smtClean="0"/>
              <a:t>со дня подписания протокола об итогах государственных закупок способом </a:t>
            </a:r>
            <a:r>
              <a:rPr lang="ru-RU" sz="2000" b="1" dirty="0" smtClean="0">
                <a:solidFill>
                  <a:srgbClr val="FF0000"/>
                </a:solidFill>
              </a:rPr>
              <a:t>конкурса, аукциона</a:t>
            </a:r>
            <a:r>
              <a:rPr lang="ru-RU" sz="2000" dirty="0" smtClean="0"/>
              <a:t>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/>
              <a:t>	</a:t>
            </a:r>
            <a:r>
              <a:rPr lang="ru-RU" sz="2000" dirty="0" smtClean="0"/>
              <a:t>2) заказчиком в </a:t>
            </a:r>
            <a:r>
              <a:rPr lang="ru-RU" sz="2000" b="1" u="sng" dirty="0" smtClean="0"/>
              <a:t>одностороннем порядке </a:t>
            </a:r>
            <a:r>
              <a:rPr lang="ru-RU" sz="2000" dirty="0" smtClean="0"/>
              <a:t>в случае </a:t>
            </a:r>
            <a:r>
              <a:rPr lang="ru-RU" sz="2000" b="1" dirty="0" smtClean="0">
                <a:solidFill>
                  <a:srgbClr val="FF0000"/>
                </a:solidFill>
              </a:rPr>
              <a:t>неисполнения либо ненадлежащего исполнения </a:t>
            </a:r>
            <a:r>
              <a:rPr lang="ru-RU" sz="2000" dirty="0" smtClean="0"/>
              <a:t>поставщиком своих обязательств по договору;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</a:t>
            </a:r>
            <a:r>
              <a:rPr lang="en-US" sz="1400" b="1" i="1" dirty="0" smtClean="0">
                <a:solidFill>
                  <a:srgbClr val="2182BD"/>
                </a:solidFill>
              </a:rPr>
              <a:t>*** </a:t>
            </a:r>
            <a:r>
              <a:rPr lang="ru-RU" sz="1400" b="1" i="1" dirty="0" smtClean="0">
                <a:solidFill>
                  <a:srgbClr val="2182BD"/>
                </a:solidFill>
              </a:rPr>
              <a:t>Примечание: по данному пункту рекомендую следующий алгоритм: </a:t>
            </a: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1. Товар: согласно п. 7.4. Заказчиком </a:t>
            </a:r>
            <a:r>
              <a:rPr lang="ru-RU" sz="1400" b="1" i="1" dirty="0" smtClean="0">
                <a:solidFill>
                  <a:srgbClr val="FF0000"/>
                </a:solidFill>
              </a:rPr>
              <a:t>на следующий день после окончания срока поставки </a:t>
            </a:r>
            <a:r>
              <a:rPr lang="ru-RU" sz="1400" b="1" i="1" dirty="0" smtClean="0">
                <a:solidFill>
                  <a:srgbClr val="2182BD"/>
                </a:solidFill>
              </a:rPr>
              <a:t>товара, направляет уведомление  о расторжении договора согласно п.п. 2 п. 4 статьи 18 Закона, </a:t>
            </a:r>
            <a:r>
              <a:rPr lang="ru-RU" sz="1400" b="1" i="1" dirty="0" err="1" smtClean="0">
                <a:solidFill>
                  <a:srgbClr val="2182BD"/>
                </a:solidFill>
              </a:rPr>
              <a:t>веб-портал</a:t>
            </a:r>
            <a:r>
              <a:rPr lang="ru-RU" sz="1400" b="1" i="1" dirty="0" smtClean="0">
                <a:solidFill>
                  <a:srgbClr val="2182BD"/>
                </a:solidFill>
              </a:rPr>
              <a:t> выдаст уведомление на какую дату будет доступно расторжение договора. (</a:t>
            </a:r>
            <a:r>
              <a:rPr lang="ru-RU" sz="1400" b="1" i="1" u="sng" dirty="0" smtClean="0">
                <a:solidFill>
                  <a:srgbClr val="2182BD"/>
                </a:solidFill>
              </a:rPr>
              <a:t>через пятнадцать календарных дней</a:t>
            </a:r>
            <a:r>
              <a:rPr lang="ru-RU" sz="1400" b="1" i="1" dirty="0" smtClean="0">
                <a:solidFill>
                  <a:srgbClr val="2182BD"/>
                </a:solidFill>
              </a:rPr>
              <a:t>)</a:t>
            </a:r>
          </a:p>
          <a:p>
            <a:pPr algn="just"/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 2. Работа: согласно п. 8.4. Заказчиком </a:t>
            </a:r>
            <a:r>
              <a:rPr lang="ru-RU" sz="1400" b="1" i="1" dirty="0" smtClean="0">
                <a:solidFill>
                  <a:srgbClr val="FF0000"/>
                </a:solidFill>
              </a:rPr>
              <a:t>на следующий день после окончания выполнения работ</a:t>
            </a:r>
            <a:r>
              <a:rPr lang="ru-RU" sz="1400" b="1" i="1" dirty="0" smtClean="0">
                <a:solidFill>
                  <a:srgbClr val="2182BD"/>
                </a:solidFill>
              </a:rPr>
              <a:t>, направляет уведомление  о расторжении договора согласно п.п. 2 п. 4 статьи 18 Закона, </a:t>
            </a:r>
            <a:r>
              <a:rPr lang="ru-RU" sz="1400" b="1" i="1" dirty="0" err="1" smtClean="0">
                <a:solidFill>
                  <a:srgbClr val="2182BD"/>
                </a:solidFill>
              </a:rPr>
              <a:t>веб-портал</a:t>
            </a:r>
            <a:r>
              <a:rPr lang="ru-RU" sz="1400" b="1" i="1" dirty="0" smtClean="0">
                <a:solidFill>
                  <a:srgbClr val="2182BD"/>
                </a:solidFill>
              </a:rPr>
              <a:t> выдаст уведомление на какую дату будет доступно расторжение договора. (</a:t>
            </a:r>
            <a:r>
              <a:rPr lang="ru-RU" sz="1400" b="1" i="1" u="sng" dirty="0" smtClean="0">
                <a:solidFill>
                  <a:srgbClr val="2182BD"/>
                </a:solidFill>
              </a:rPr>
              <a:t>через тридцать календарных дней</a:t>
            </a:r>
            <a:r>
              <a:rPr lang="ru-RU" sz="1400" b="1" i="1" dirty="0" smtClean="0">
                <a:solidFill>
                  <a:srgbClr val="2182BD"/>
                </a:solidFill>
              </a:rPr>
              <a:t>)</a:t>
            </a:r>
          </a:p>
          <a:p>
            <a:pPr algn="just"/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 	2. Услуга: согласно п. 7.4. Заказчиком </a:t>
            </a:r>
            <a:r>
              <a:rPr lang="ru-RU" sz="1400" b="1" i="1" dirty="0" smtClean="0">
                <a:solidFill>
                  <a:srgbClr val="FF0000"/>
                </a:solidFill>
              </a:rPr>
              <a:t>на следующий день после окончания срока оказания услуг</a:t>
            </a:r>
            <a:r>
              <a:rPr lang="ru-RU" sz="1400" b="1" i="1" dirty="0" smtClean="0">
                <a:solidFill>
                  <a:srgbClr val="2182BD"/>
                </a:solidFill>
              </a:rPr>
              <a:t>, направляет уведомление  о расторжении договора согласно п.п. 2 п. 4 статьи 18 Закона, </a:t>
            </a:r>
            <a:r>
              <a:rPr lang="ru-RU" sz="1400" b="1" i="1" dirty="0" err="1" smtClean="0">
                <a:solidFill>
                  <a:srgbClr val="2182BD"/>
                </a:solidFill>
              </a:rPr>
              <a:t>веб-портал</a:t>
            </a:r>
            <a:r>
              <a:rPr lang="ru-RU" sz="1400" b="1" i="1" dirty="0" smtClean="0">
                <a:solidFill>
                  <a:srgbClr val="2182BD"/>
                </a:solidFill>
              </a:rPr>
              <a:t> выдаст уведомление на какую дату будет доступно расторжение договора. (</a:t>
            </a:r>
            <a:r>
              <a:rPr lang="ru-RU" sz="1400" b="1" i="1" u="sng" dirty="0" smtClean="0">
                <a:solidFill>
                  <a:srgbClr val="2182BD"/>
                </a:solidFill>
              </a:rPr>
              <a:t>через тридцать календарных дней</a:t>
            </a:r>
            <a:r>
              <a:rPr lang="ru-RU" sz="1400" b="1" i="1" dirty="0" smtClean="0">
                <a:solidFill>
                  <a:srgbClr val="2182BD"/>
                </a:solidFill>
              </a:rPr>
              <a:t>)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endParaRPr lang="ru-RU" sz="16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3) заказчиком </a:t>
            </a:r>
            <a:r>
              <a:rPr lang="ru-RU" sz="2400" b="1" dirty="0" smtClean="0"/>
              <a:t>в одностороннем порядке в случае привлечения поставщиком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не заявленных на участие в конкурсе субподрядчиков</a:t>
            </a:r>
            <a:r>
              <a:rPr lang="ru-RU" sz="2400" dirty="0" smtClean="0"/>
              <a:t> по выполнению работ (соисполнителей по оказанию услуг), а </a:t>
            </a:r>
            <a:r>
              <a:rPr lang="ru-RU" sz="2400" b="1" dirty="0" smtClean="0"/>
              <a:t>также при передаче субподрядчику по выполнению работ</a:t>
            </a:r>
            <a:r>
              <a:rPr lang="ru-RU" sz="2400" dirty="0" smtClean="0"/>
              <a:t> (соисполнителю по оказанию услуг) работ (услуг) </a:t>
            </a:r>
            <a:r>
              <a:rPr lang="ru-RU" sz="2400" b="1" dirty="0" smtClean="0">
                <a:solidFill>
                  <a:srgbClr val="FF0000"/>
                </a:solidFill>
              </a:rPr>
              <a:t>в объеме, превышающем объем, установленный пунктом 8 статьи 17 настоящего Закона;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4) в случае </a:t>
            </a:r>
            <a:r>
              <a:rPr lang="ru-RU" sz="3200" b="1" dirty="0" smtClean="0"/>
              <a:t>ликвидации либо банкротства </a:t>
            </a:r>
            <a:r>
              <a:rPr lang="ru-RU" sz="3200" b="1" dirty="0" smtClean="0">
                <a:solidFill>
                  <a:srgbClr val="FF0000"/>
                </a:solidFill>
              </a:rPr>
              <a:t>заказчика или поставщика</a:t>
            </a:r>
            <a:r>
              <a:rPr lang="ru-RU" sz="3200" dirty="0" smtClean="0"/>
              <a:t>, являющегося юридическим лицом, </a:t>
            </a:r>
            <a:r>
              <a:rPr lang="ru-RU" sz="3200" b="1" u="sng" dirty="0" smtClean="0">
                <a:solidFill>
                  <a:srgbClr val="2182BD"/>
                </a:solidFill>
              </a:rPr>
              <a:t>за исключением реорганизации</a:t>
            </a:r>
            <a:r>
              <a:rPr lang="ru-RU" sz="3200" dirty="0" smtClean="0"/>
              <a:t>, </a:t>
            </a:r>
            <a:r>
              <a:rPr lang="ru-RU" sz="3200" b="1" dirty="0" smtClean="0">
                <a:solidFill>
                  <a:srgbClr val="FF0000"/>
                </a:solidFill>
              </a:rPr>
              <a:t>либо смерти поставщика, являющегося физическим лицом;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dirty="0" smtClean="0"/>
              <a:t> 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5) заказчиком в одностороннем порядке </a:t>
            </a:r>
            <a:r>
              <a:rPr lang="ru-RU" sz="3200" b="1" dirty="0" smtClean="0"/>
              <a:t>в случае потери поставщиком </a:t>
            </a:r>
            <a:r>
              <a:rPr lang="ru-RU" sz="3200" b="1" dirty="0" smtClean="0">
                <a:solidFill>
                  <a:srgbClr val="FF0000"/>
                </a:solidFill>
              </a:rPr>
              <a:t>правоспособности</a:t>
            </a:r>
            <a:r>
              <a:rPr lang="ru-RU" sz="3200" b="1" dirty="0" smtClean="0"/>
              <a:t>,</a:t>
            </a:r>
            <a:r>
              <a:rPr lang="ru-RU" sz="3200" dirty="0" smtClean="0"/>
              <a:t> </a:t>
            </a:r>
            <a:r>
              <a:rPr lang="ru-RU" sz="3200" b="1" dirty="0" smtClean="0"/>
              <a:t>необходимой для исполнения им своих обязательств по договору</a:t>
            </a:r>
            <a:r>
              <a:rPr lang="ru-RU" sz="3200" dirty="0" smtClean="0"/>
              <a:t>, </a:t>
            </a:r>
            <a:r>
              <a:rPr lang="ru-RU" sz="3200" b="1" dirty="0" smtClean="0">
                <a:solidFill>
                  <a:srgbClr val="FF0000"/>
                </a:solidFill>
              </a:rPr>
              <a:t>смерти поставщика</a:t>
            </a:r>
            <a:r>
              <a:rPr lang="ru-RU" sz="3200" dirty="0" smtClean="0"/>
              <a:t> (признания судом безвестно отсутствующим или объявления умершим);</a:t>
            </a:r>
            <a:endParaRPr 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 </a:t>
            </a:r>
            <a:r>
              <a:rPr lang="ru-RU" sz="3200" dirty="0" smtClean="0"/>
              <a:t>6) заказчиком в одностороннем порядке в случае выявления нарушения </a:t>
            </a:r>
            <a:r>
              <a:rPr lang="ru-RU" sz="3200" b="1" dirty="0" smtClean="0">
                <a:solidFill>
                  <a:srgbClr val="FF0000"/>
                </a:solidFill>
              </a:rPr>
              <a:t>ограничений, предусмотренных </a:t>
            </a:r>
            <a:r>
              <a:rPr lang="ru-RU" sz="3200" b="1" dirty="0" smtClean="0">
                <a:solidFill>
                  <a:srgbClr val="FF0000"/>
                </a:solidFill>
                <a:hlinkClick r:id="rId2"/>
              </a:rPr>
              <a:t>статьей 7</a:t>
            </a:r>
            <a:r>
              <a:rPr lang="ru-RU" sz="3200" dirty="0" smtClean="0"/>
              <a:t> настоящего Закона, </a:t>
            </a:r>
            <a:r>
              <a:rPr lang="ru-RU" sz="3200" b="1" dirty="0" smtClean="0">
                <a:solidFill>
                  <a:srgbClr val="FF0000"/>
                </a:solidFill>
              </a:rPr>
              <a:t>в отношении закупки, на основании которой заключен договор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2) внесение изменения допускается в части </a:t>
            </a:r>
            <a:r>
              <a:rPr lang="ru-RU" sz="2000" b="1" dirty="0" smtClean="0">
                <a:solidFill>
                  <a:srgbClr val="FF0000"/>
                </a:solidFill>
              </a:rPr>
              <a:t>уменьшения суммы </a:t>
            </a:r>
            <a:r>
              <a:rPr lang="ru-RU" sz="2000" dirty="0" smtClean="0"/>
              <a:t>проекта договора;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      3) решение о внесении изменения в части </a:t>
            </a:r>
            <a:r>
              <a:rPr lang="ru-RU" sz="2000" b="1" dirty="0" smtClean="0">
                <a:solidFill>
                  <a:srgbClr val="FF0000"/>
                </a:solidFill>
              </a:rPr>
              <a:t>уменьшения суммы проекта договора</a:t>
            </a:r>
            <a:r>
              <a:rPr lang="ru-RU" sz="2000" dirty="0" smtClean="0"/>
              <a:t> принято по взаимному согласию сторон;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      4) внесение изменения в </a:t>
            </a:r>
            <a:r>
              <a:rPr lang="ru-RU" sz="2000" b="1" dirty="0" smtClean="0"/>
              <a:t>проект договора </a:t>
            </a:r>
            <a:r>
              <a:rPr lang="ru-RU" sz="2000" dirty="0" smtClean="0"/>
              <a:t>в части </a:t>
            </a:r>
            <a:r>
              <a:rPr lang="ru-RU" sz="2000" b="1" dirty="0" smtClean="0"/>
              <a:t>увеличения срока исполнения договора на </a:t>
            </a:r>
            <a:r>
              <a:rPr lang="ru-RU" sz="2000" b="1" dirty="0" smtClean="0">
                <a:solidFill>
                  <a:srgbClr val="FF0000"/>
                </a:solidFill>
              </a:rPr>
              <a:t>пять рабочих дней</a:t>
            </a:r>
            <a:r>
              <a:rPr lang="ru-RU" sz="2000" dirty="0" smtClean="0"/>
              <a:t>, направляемый потенциальному поставщику, </a:t>
            </a:r>
            <a:r>
              <a:rPr lang="ru-RU" sz="2000" b="1" dirty="0" smtClean="0">
                <a:solidFill>
                  <a:srgbClr val="FF0000"/>
                </a:solidFill>
              </a:rPr>
              <a:t>занявшему второе место</a:t>
            </a:r>
            <a:r>
              <a:rPr lang="ru-RU" sz="2000" b="1" dirty="0" smtClean="0"/>
              <a:t>, в случае, если потенциальный поставщик, определенный победителем, уклонился от заключения договора.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u="sng" dirty="0" smtClean="0">
                <a:solidFill>
                  <a:srgbClr val="FF0000"/>
                </a:solidFill>
              </a:rPr>
              <a:t>Не допускается внесение изменения в проект договора без соблюдения условий, предусмотренных настоящим пунктом.</a:t>
            </a:r>
          </a:p>
          <a:p>
            <a:pPr algn="just"/>
            <a:endParaRPr lang="ru-RU" sz="2000" b="1" dirty="0" smtClean="0"/>
          </a:p>
          <a:p>
            <a:pPr algn="just"/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7) заказчиком в одностороннем порядке в случае выявления оказания организатором, единым организатором </a:t>
            </a:r>
            <a:r>
              <a:rPr lang="ru-RU" sz="3200" b="1" dirty="0" smtClean="0"/>
              <a:t>содействия поставщику при осуществлении государственной закупки, </a:t>
            </a:r>
            <a:r>
              <a:rPr lang="ru-RU" sz="3200" b="1" dirty="0" smtClean="0">
                <a:solidFill>
                  <a:srgbClr val="FF0000"/>
                </a:solidFill>
              </a:rPr>
              <a:t>не предусмотренного настоящим Законом</a:t>
            </a:r>
            <a:r>
              <a:rPr lang="ru-RU" sz="3200" dirty="0" smtClean="0"/>
              <a:t>;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000" dirty="0" smtClean="0"/>
              <a:t> </a:t>
            </a:r>
            <a:r>
              <a:rPr lang="ru-RU" sz="2800" dirty="0" smtClean="0"/>
              <a:t>8) по соглашению сторон в случае </a:t>
            </a:r>
            <a:r>
              <a:rPr lang="ru-RU" sz="2800" b="1" dirty="0" smtClean="0">
                <a:solidFill>
                  <a:srgbClr val="FF0000"/>
                </a:solidFill>
              </a:rPr>
              <a:t>нецелесообразности дальнейшего</a:t>
            </a:r>
            <a:r>
              <a:rPr lang="ru-RU" sz="2800" dirty="0" smtClean="0"/>
              <a:t> исполнения договора с </a:t>
            </a:r>
            <a:r>
              <a:rPr lang="ru-RU" sz="2800" b="1" dirty="0" smtClean="0">
                <a:solidFill>
                  <a:srgbClr val="FF0000"/>
                </a:solidFill>
              </a:rPr>
              <a:t>подробным</a:t>
            </a:r>
            <a:r>
              <a:rPr lang="ru-RU" sz="2800" b="1" dirty="0" smtClean="0"/>
              <a:t> обоснованием причин данной нецелесообразности</a:t>
            </a:r>
            <a:r>
              <a:rPr lang="ru-RU" sz="2800" dirty="0" smtClean="0"/>
              <a:t>;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2182BD"/>
                </a:solidFill>
              </a:rPr>
              <a:t>*** Примечание: в случае расторжение договора согласно данного пункта Заказчик полагаю не в праве повторно приобретать товары, работы или услуги до конца финансового года.</a:t>
            </a: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Кроме того, в случае не исполнения или ненадлежащего исполнения договорных обязательств Поставщиком, данный пункт не применяется, так как данным действием Заказчик уведет от ответственности Поставщика. 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   </a:t>
            </a:r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 </a:t>
            </a:r>
            <a:r>
              <a:rPr lang="ru-RU" sz="2000" dirty="0" smtClean="0"/>
              <a:t> 9) заказчиком в одностороннем порядке в случае </a:t>
            </a:r>
            <a:r>
              <a:rPr lang="ru-RU" sz="2000" b="1" dirty="0" smtClean="0"/>
              <a:t>невнесения поставщиком обеспечения </a:t>
            </a:r>
            <a:r>
              <a:rPr lang="ru-RU" sz="2000" b="1" dirty="0" smtClean="0">
                <a:solidFill>
                  <a:srgbClr val="FF0000"/>
                </a:solidFill>
              </a:rPr>
              <a:t>исполнения договора</a:t>
            </a:r>
            <a:r>
              <a:rPr lang="ru-RU" sz="2000" b="1" dirty="0" smtClean="0"/>
              <a:t> </a:t>
            </a:r>
            <a:r>
              <a:rPr lang="ru-RU" sz="2000" dirty="0" smtClean="0"/>
              <a:t>(</a:t>
            </a:r>
            <a:r>
              <a:rPr lang="ru-RU" sz="2000" b="1" dirty="0" smtClean="0"/>
              <a:t>обеспечения аванса</a:t>
            </a:r>
            <a:r>
              <a:rPr lang="ru-RU" sz="2000" dirty="0" smtClean="0"/>
              <a:t>, </a:t>
            </a:r>
            <a:r>
              <a:rPr lang="ru-RU" sz="2000" b="1" dirty="0" smtClean="0"/>
              <a:t>антидемпинговой суммы</a:t>
            </a:r>
            <a:r>
              <a:rPr lang="ru-RU" sz="2000" dirty="0" smtClean="0"/>
              <a:t>) в сроки, предусмотренные правилами осуществления государственных закупок, за исключением случая исполнения поставщиком своих обязательств </a:t>
            </a:r>
            <a:r>
              <a:rPr lang="ru-RU" sz="2000" b="1" dirty="0" smtClean="0">
                <a:solidFill>
                  <a:srgbClr val="FF0000"/>
                </a:solidFill>
              </a:rPr>
              <a:t>до истечения срока внесения обеспечения исполнения договора</a:t>
            </a: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Примечание: в случае если Поставщик не внес обеспечение договора и обеспечение демпинга в течении 10 рабочих дней, Заказчик на следующий рабочий день  посредством </a:t>
            </a:r>
            <a:r>
              <a:rPr lang="ru-RU" sz="1600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sz="1600" b="1" i="1" dirty="0" smtClean="0">
                <a:solidFill>
                  <a:srgbClr val="2182BD"/>
                </a:solidFill>
              </a:rPr>
              <a:t> направляет уведомление согласно п.п. 9 п. 4 статьи 18 Закона, при не внесения Поставщиком в течении 3 рабочих дней обеспечения Заказчик расторгает договор  и в этот же день направляет информацию о включении данного Поставщика в реестр РНУ.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</a:t>
            </a:r>
            <a:r>
              <a:rPr lang="ru-RU" sz="3200" dirty="0" smtClean="0"/>
              <a:t>10) по судебному акту, вступившему в законную силу, </a:t>
            </a:r>
            <a:r>
              <a:rPr lang="ru-RU" sz="3200" b="1" dirty="0" smtClean="0">
                <a:solidFill>
                  <a:srgbClr val="FF0000"/>
                </a:solidFill>
              </a:rPr>
              <a:t>исполнение которого требует расторжение договора.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	</a:t>
            </a:r>
            <a:r>
              <a:rPr lang="ru-RU" sz="2400" b="1" i="1" dirty="0" smtClean="0">
                <a:solidFill>
                  <a:srgbClr val="2182BD"/>
                </a:solidFill>
              </a:rPr>
              <a:t> *** Примечание: в случае расторжение договора по данному пункту Заказчику требуется расторгнуть договор согласно данного функционала.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14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	Основания расторжения договора, предусмотренные подпунктами 1), 2) и 3) части первой настоящего пункта, </a:t>
            </a:r>
            <a:r>
              <a:rPr lang="ru-RU" sz="2800" b="1" dirty="0" smtClean="0">
                <a:solidFill>
                  <a:srgbClr val="FF0000"/>
                </a:solidFill>
              </a:rPr>
              <a:t>являются правом заказчика.</a:t>
            </a:r>
          </a:p>
          <a:p>
            <a:endParaRPr lang="ru-RU" sz="2800" dirty="0" smtClean="0"/>
          </a:p>
          <a:p>
            <a:pPr algn="just"/>
            <a:r>
              <a:rPr lang="ru-RU" sz="2800" dirty="0" smtClean="0"/>
              <a:t>      Расторжение договора по основаниям, не предусмотренным частью первой настоящего пункта, </a:t>
            </a:r>
            <a:r>
              <a:rPr lang="ru-RU" sz="2800" b="1" dirty="0" smtClean="0">
                <a:solidFill>
                  <a:srgbClr val="FF0000"/>
                </a:solidFill>
              </a:rPr>
              <a:t>не допускается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3200" dirty="0" smtClean="0"/>
              <a:t>2. Внесение изменения в </a:t>
            </a:r>
            <a:r>
              <a:rPr lang="ru-RU" sz="3200" b="1" dirty="0" smtClean="0">
                <a:solidFill>
                  <a:srgbClr val="FF0000"/>
                </a:solidFill>
              </a:rPr>
              <a:t>заключенный договор </a:t>
            </a:r>
            <a:r>
              <a:rPr lang="ru-RU" sz="3200" dirty="0" smtClean="0"/>
              <a:t>при условии неизменности качества и других условий, явившихся основой для выбора поставщика, допускается:</a:t>
            </a:r>
          </a:p>
          <a:p>
            <a:pPr algn="just"/>
            <a:endParaRPr lang="ru-RU" sz="3200" dirty="0" smtClean="0"/>
          </a:p>
          <a:p>
            <a:pPr algn="just"/>
            <a:r>
              <a:rPr lang="ru-RU" sz="3200" dirty="0" smtClean="0"/>
              <a:t>      1) по </a:t>
            </a:r>
            <a:r>
              <a:rPr lang="ru-RU" sz="3200" b="1" dirty="0" smtClean="0"/>
              <a:t>взаимному согласию сторон в части </a:t>
            </a:r>
            <a:r>
              <a:rPr lang="ru-RU" sz="3200" b="1" u="sng" dirty="0" smtClean="0">
                <a:solidFill>
                  <a:srgbClr val="FF0000"/>
                </a:solidFill>
              </a:rPr>
              <a:t>уменьшения цены </a:t>
            </a:r>
            <a:r>
              <a:rPr lang="ru-RU" sz="3200" dirty="0" smtClean="0"/>
              <a:t>на товары, работы, услуги и соответственно суммы договора;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2) в части </a:t>
            </a:r>
            <a:r>
              <a:rPr lang="ru-RU" sz="2800" b="1" dirty="0" smtClean="0"/>
              <a:t>увеличения суммы договора</a:t>
            </a:r>
            <a:r>
              <a:rPr lang="ru-RU" sz="2800" dirty="0" smtClean="0"/>
              <a:t>, </a:t>
            </a:r>
            <a:r>
              <a:rPr lang="ru-RU" sz="2800" b="1" dirty="0" smtClean="0"/>
              <a:t>если в проектно-сметную документацию</a:t>
            </a:r>
            <a:r>
              <a:rPr lang="ru-RU" sz="2800" dirty="0" smtClean="0"/>
              <a:t>, </a:t>
            </a:r>
            <a:r>
              <a:rPr lang="ru-RU" sz="2800" b="1" dirty="0" smtClean="0">
                <a:solidFill>
                  <a:srgbClr val="FF0000"/>
                </a:solidFill>
              </a:rPr>
              <a:t>прошедшую экспертизу</a:t>
            </a:r>
            <a:r>
              <a:rPr lang="ru-RU" sz="2800" dirty="0" smtClean="0"/>
              <a:t> в соответствии с законодательством Республики Казахстан, </a:t>
            </a:r>
            <a:r>
              <a:rPr lang="ru-RU" sz="2800" b="1" dirty="0" smtClean="0"/>
              <a:t>внесены изменения и принято </a:t>
            </a:r>
            <a:r>
              <a:rPr lang="ru-RU" sz="2800" b="1" dirty="0" smtClean="0">
                <a:solidFill>
                  <a:srgbClr val="FF0000"/>
                </a:solidFill>
              </a:rPr>
              <a:t>решение о дополнительном выделении денег</a:t>
            </a:r>
            <a:r>
              <a:rPr lang="ru-RU" sz="2800" b="1" dirty="0" smtClean="0"/>
              <a:t> на сумму такого изменения</a:t>
            </a:r>
            <a:r>
              <a:rPr lang="ru-RU" sz="2800" dirty="0" smtClean="0"/>
              <a:t> в порядке, определенном законодательством Республики Казахстан;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3) в части </a:t>
            </a:r>
            <a:r>
              <a:rPr lang="ru-RU" sz="1800" b="1" dirty="0" smtClean="0">
                <a:solidFill>
                  <a:srgbClr val="FF0000"/>
                </a:solidFill>
              </a:rPr>
              <a:t>уменьшения</a:t>
            </a:r>
            <a:r>
              <a:rPr lang="ru-RU" sz="1800" b="1" dirty="0" smtClean="0"/>
              <a:t> либо </a:t>
            </a:r>
            <a:r>
              <a:rPr lang="ru-RU" sz="1800" b="1" dirty="0" smtClean="0">
                <a:solidFill>
                  <a:srgbClr val="FF0000"/>
                </a:solidFill>
              </a:rPr>
              <a:t>увеличения</a:t>
            </a:r>
            <a:r>
              <a:rPr lang="ru-RU" sz="1800" b="1" dirty="0" smtClean="0"/>
              <a:t> суммы договора</a:t>
            </a:r>
            <a:r>
              <a:rPr lang="ru-RU" sz="1800" dirty="0" smtClean="0"/>
              <a:t>, связанной с </a:t>
            </a:r>
            <a:r>
              <a:rPr lang="ru-RU" sz="1800" b="1" dirty="0" smtClean="0"/>
              <a:t>уменьшением либо увеличением потребности </a:t>
            </a:r>
            <a:r>
              <a:rPr lang="ru-RU" sz="1800" b="1" dirty="0" smtClean="0">
                <a:solidFill>
                  <a:srgbClr val="FF0000"/>
                </a:solidFill>
              </a:rPr>
              <a:t>в объеме приобретаемых товаров, работ</a:t>
            </a:r>
            <a:r>
              <a:rPr lang="ru-RU" sz="1800" dirty="0" smtClean="0"/>
              <a:t>, за исключением работ, указанных в подпункте 2) настоящего пункта, услуг, при условии неизменности цены за единицу товара, работы, услуги, указанной в заключенном договоре данных товаров, работ, услуг. 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Такое изменение заключенного договора </a:t>
            </a:r>
            <a:r>
              <a:rPr lang="ru-RU" sz="1800" b="1" dirty="0" smtClean="0">
                <a:solidFill>
                  <a:srgbClr val="FF0000"/>
                </a:solidFill>
              </a:rPr>
              <a:t>допускается в пределах сложившейся экономии</a:t>
            </a:r>
            <a:r>
              <a:rPr lang="ru-RU" sz="1800" dirty="0" smtClean="0"/>
              <a:t> по данной государственной закупке, </a:t>
            </a:r>
            <a:r>
              <a:rPr lang="ru-RU" sz="1800" b="1" dirty="0" smtClean="0"/>
              <a:t>за исключением </a:t>
            </a:r>
            <a:r>
              <a:rPr lang="ru-RU" sz="1800" b="1" dirty="0" smtClean="0">
                <a:solidFill>
                  <a:srgbClr val="FF0000"/>
                </a:solidFill>
              </a:rPr>
              <a:t>транспортных услуг, услуг связи</a:t>
            </a:r>
            <a:r>
              <a:rPr lang="ru-RU" sz="1800" dirty="0" smtClean="0"/>
              <a:t>, а также товаров и услуг, связанных с организацией питания Вооруженных </a:t>
            </a:r>
            <a:r>
              <a:rPr lang="ru-RU" sz="1800" dirty="0" err="1" smtClean="0"/>
              <a:t>Cил</a:t>
            </a:r>
            <a:r>
              <a:rPr lang="ru-RU" sz="1800" dirty="0" smtClean="0"/>
              <a:t> Республики Казахстан, других войск и воинских формирований;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*** </a:t>
            </a:r>
            <a:r>
              <a:rPr lang="ru-RU" sz="2000" b="1" i="1" dirty="0" smtClean="0">
                <a:solidFill>
                  <a:srgbClr val="2182BD"/>
                </a:solidFill>
              </a:rPr>
              <a:t>Примечание: увеличение </a:t>
            </a:r>
            <a:r>
              <a:rPr lang="ru-RU" sz="2000" b="1" i="1" dirty="0" smtClean="0">
                <a:solidFill>
                  <a:srgbClr val="2182BD"/>
                </a:solidFill>
              </a:rPr>
              <a:t>объема </a:t>
            </a:r>
            <a:r>
              <a:rPr lang="ru-RU" sz="2000" b="1" i="1" dirty="0" smtClean="0">
                <a:solidFill>
                  <a:srgbClr val="2182BD"/>
                </a:solidFill>
              </a:rPr>
              <a:t>путем заключения дополнительного соглашения Заказчик имеет вправо увеличить только те </a:t>
            </a:r>
            <a:r>
              <a:rPr lang="ru-RU" sz="2000" b="1" i="1" dirty="0" smtClean="0">
                <a:solidFill>
                  <a:srgbClr val="FF0000"/>
                </a:solidFill>
              </a:rPr>
              <a:t>объемы указанные </a:t>
            </a:r>
            <a:r>
              <a:rPr lang="ru-RU" sz="2000" b="1" i="1" dirty="0" smtClean="0">
                <a:solidFill>
                  <a:srgbClr val="FF0000"/>
                </a:solidFill>
              </a:rPr>
              <a:t>в основном </a:t>
            </a:r>
            <a:r>
              <a:rPr lang="ru-RU" sz="2000" b="1" i="1" dirty="0" smtClean="0">
                <a:solidFill>
                  <a:srgbClr val="FF0000"/>
                </a:solidFill>
              </a:rPr>
              <a:t>договоре</a:t>
            </a:r>
            <a:r>
              <a:rPr lang="ru-RU" sz="2000" b="1" i="1" dirty="0" smtClean="0">
                <a:solidFill>
                  <a:srgbClr val="2182BD"/>
                </a:solidFill>
              </a:rPr>
              <a:t>.</a:t>
            </a:r>
            <a:endParaRPr lang="ru-RU" sz="20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8334</TotalTime>
  <Words>759</Words>
  <Application>Microsoft Office PowerPoint</Application>
  <PresentationFormat>Экран (16:9)</PresentationFormat>
  <Paragraphs>198</Paragraphs>
  <Slides>59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466</cp:revision>
  <cp:lastPrinted>2023-06-22T08:50:07Z</cp:lastPrinted>
  <dcterms:created xsi:type="dcterms:W3CDTF">2022-11-05T05:19:54Z</dcterms:created>
  <dcterms:modified xsi:type="dcterms:W3CDTF">2025-03-11T11:14:43Z</dcterms:modified>
</cp:coreProperties>
</file>