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31">
  <p:sldMasterIdLst>
    <p:sldMasterId id="2147483673" r:id="rId1"/>
  </p:sldMasterIdLst>
  <p:notesMasterIdLst>
    <p:notesMasterId r:id="rId12"/>
  </p:notesMasterIdLst>
  <p:sldIdLst>
    <p:sldId id="1171" r:id="rId2"/>
    <p:sldId id="1174" r:id="rId3"/>
    <p:sldId id="1175" r:id="rId4"/>
    <p:sldId id="1176" r:id="rId5"/>
    <p:sldId id="1200" r:id="rId6"/>
    <p:sldId id="1177" r:id="rId7"/>
    <p:sldId id="1178" r:id="rId8"/>
    <p:sldId id="1179" r:id="rId9"/>
    <p:sldId id="1199" r:id="rId10"/>
    <p:sldId id="1180" r:id="rId11"/>
  </p:sldIdLst>
  <p:sldSz cx="9144000" cy="5143500" type="screen16x9"/>
  <p:notesSz cx="6769100" cy="9906000"/>
  <p:defaultTextStyle>
    <a:defPPr>
      <a:defRPr lang="ru-RU"/>
    </a:defPPr>
    <a:lvl1pPr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88938" indent="682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77875" indent="136525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400" indent="203200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7338" indent="2714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2182BD"/>
    <a:srgbClr val="165880"/>
  </p:clrMru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889" autoAdjust="0"/>
    <p:restoredTop sz="96395" autoAdjust="0"/>
  </p:normalViewPr>
  <p:slideViewPr>
    <p:cSldViewPr snapToGrid="0">
      <p:cViewPr>
        <p:scale>
          <a:sx n="110" d="100"/>
          <a:sy n="110" d="100"/>
        </p:scale>
        <p:origin x="-1013" y="-10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1163D4-B23B-4357-AA89-3F9C1F81B5F4}" type="datetimeFigureOut">
              <a:rPr lang="ru-RU"/>
              <a:pPr>
                <a:defRPr/>
              </a:pPr>
              <a:t>21.08.2024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0" tIns="45356" rIns="90710" bIns="453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67263"/>
            <a:ext cx="5416550" cy="3900487"/>
          </a:xfrm>
          <a:prstGeom prst="rect">
            <a:avLst/>
          </a:prstGeom>
        </p:spPr>
        <p:txBody>
          <a:bodyPr vert="horz" lIns="90710" tIns="45356" rIns="90710" bIns="4535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616BAD-79AD-42B0-BCDE-B728AA6E5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89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400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3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3225" y="1247775"/>
            <a:ext cx="5983288" cy="3367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84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23"/>
          </a:p>
        </p:txBody>
      </p:sp>
      <p:sp>
        <p:nvSpPr>
          <p:cNvPr id="118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1225" eaLnBrk="0" fontAlgn="base" hangingPunct="0">
              <a:spcBef>
                <a:spcPct val="0"/>
              </a:spcBef>
              <a:spcAft>
                <a:spcPct val="0"/>
              </a:spcAft>
            </a:pPr>
            <a:fld id="{18C34359-AB8A-4BED-98A1-4A596CEED53A}" type="slidenum">
              <a:rPr lang="ru-RU" altLang="ru-RU">
                <a:solidFill>
                  <a:srgbClr val="000000"/>
                </a:solidFill>
                <a:latin typeface="Arial" charset="0"/>
                <a:cs typeface="Arial" charset="0"/>
              </a:rPr>
              <a:pPr defTabSz="911225" eaLnBrk="0" fontAlgn="base" hangingPunct="0">
                <a:spcBef>
                  <a:spcPct val="0"/>
                </a:spcBef>
                <a:spcAft>
                  <a:spcPct val="0"/>
                </a:spcAft>
              </a:pPr>
              <a:t>0</a:t>
            </a:fld>
            <a:endParaRPr lang="ru-RU" alt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76B6-1FFD-4F58-AA42-A18A895AB074}" type="datetime1">
              <a:rPr lang="ru-RU"/>
              <a:pPr>
                <a:defRPr/>
              </a:pPr>
              <a:t>21.08.2024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9D2E-AFAA-4F88-A4D8-15D8C539E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F883-C88D-4A19-B311-7D7DB191844E}" type="datetime1">
              <a:rPr lang="ru-RU"/>
              <a:pPr>
                <a:defRPr/>
              </a:pPr>
              <a:t>21.08.2024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A59B-538B-48DD-9361-298D8A7B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56803-D046-4AFE-829C-2FACFBC55492}" type="datetime1">
              <a:rPr lang="ru-RU"/>
              <a:pPr>
                <a:defRPr/>
              </a:pPr>
              <a:t>21.08.2024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8E130-AF68-492D-B470-5E8E1C0D4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" y="2023365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54" indent="0" algn="ctr">
              <a:buNone/>
              <a:defRPr sz="1263"/>
            </a:lvl2pPr>
            <a:lvl3pPr marL="577505" indent="0" algn="ctr">
              <a:buNone/>
              <a:defRPr sz="1136"/>
            </a:lvl3pPr>
            <a:lvl4pPr marL="866259" indent="0" algn="ctr">
              <a:buNone/>
              <a:defRPr sz="1011"/>
            </a:lvl4pPr>
            <a:lvl5pPr marL="1155013" indent="0" algn="ctr">
              <a:buNone/>
              <a:defRPr sz="1011"/>
            </a:lvl5pPr>
            <a:lvl6pPr marL="1443764" indent="0" algn="ctr">
              <a:buNone/>
              <a:defRPr sz="1011"/>
            </a:lvl6pPr>
            <a:lvl7pPr marL="1732518" indent="0" algn="ctr">
              <a:buNone/>
              <a:defRPr sz="1011"/>
            </a:lvl7pPr>
            <a:lvl8pPr marL="2021270" indent="0" algn="ctr">
              <a:buNone/>
              <a:defRPr sz="1011"/>
            </a:lvl8pPr>
            <a:lvl9pPr marL="2310023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198C-BF34-4A15-8AAB-19375BC6BA7C}" type="datetime1">
              <a:rPr lang="ru-RU"/>
              <a:pPr>
                <a:defRPr/>
              </a:pPr>
              <a:t>21.08.2024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33BDC-C343-499F-B4B9-B0B321D3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6542-F2CC-465B-9007-0B030B3D630B}" type="datetime1">
              <a:rPr lang="ru-RU"/>
              <a:pPr>
                <a:defRPr/>
              </a:pPr>
              <a:t>21.08.2024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4068-8368-481A-8135-86D26321D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CDD8-2AF0-45B7-95B4-BD9634CB37B9}" type="datetime1">
              <a:rPr lang="ru-RU"/>
              <a:pPr>
                <a:defRPr/>
              </a:pPr>
              <a:t>21.08.2024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44F43-833E-49EC-B6ED-F9A1E8C27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06F2-653C-488D-A2EC-C1803D95152E}" type="datetime1">
              <a:rPr lang="ru-RU"/>
              <a:pPr>
                <a:defRPr/>
              </a:pPr>
              <a:t>21.08.2024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98ACF-B300-4D4F-9EA4-18627EC52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2C51-F821-45E6-A068-D286DDFE2D0B}" type="datetime1">
              <a:rPr lang="ru-RU"/>
              <a:pPr>
                <a:defRPr/>
              </a:pPr>
              <a:t>21.08.2024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AF3F7-48E1-4AC3-B99A-709551884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DD33-80B3-40C0-B0AE-410F19A8A7C5}" type="datetime1">
              <a:rPr lang="ru-RU"/>
              <a:pPr>
                <a:defRPr/>
              </a:pPr>
              <a:t>21.08.2024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4847-D484-4882-BB0E-8F346E558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38A9F-3571-4DB7-BA65-03172D0F95C5}" type="datetime1">
              <a:rPr lang="ru-RU"/>
              <a:pPr>
                <a:defRPr/>
              </a:pPr>
              <a:t>21.08.2024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4465-4040-4EB9-8925-15AF8885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44757-665F-4900-BC7D-5124AB27D34C}" type="datetime1">
              <a:rPr lang="ru-RU"/>
              <a:pPr>
                <a:defRPr/>
              </a:pPr>
              <a:t>21.08.2024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BEBA-CDB0-4540-B2EF-358FD20DE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080CA1-0FAE-4924-8A4B-36744C02AE23}" type="datetime1">
              <a:rPr lang="ru-RU"/>
              <a:pPr>
                <a:defRPr/>
              </a:pPr>
              <a:t>21.08.2024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79252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B619C-43E2-4060-BAE9-7E065E411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511550" y="4597400"/>
            <a:ext cx="3071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/>
            <a:r>
              <a:rPr lang="ru-RU" altLang="ru-RU" sz="12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г. Астана, 2024г</a:t>
            </a:r>
            <a:r>
              <a:rPr lang="en-US" altLang="ru-RU" sz="12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altLang="ru-RU" sz="120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195513" y="1013460"/>
            <a:ext cx="5670550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Новый Закон </a:t>
            </a:r>
            <a:b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«О государственных закупках</a:t>
            </a:r>
            <a:r>
              <a:rPr lang="ru-RU" altLang="ru-RU" sz="24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»</a:t>
            </a:r>
          </a:p>
          <a:p>
            <a:pPr algn="ctr"/>
            <a:endParaRPr lang="ru-RU" altLang="ru-RU" sz="2400" b="1" dirty="0" smtClean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altLang="ru-RU" sz="24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Алгоритм направления материалов в суд</a:t>
            </a:r>
          </a:p>
          <a:p>
            <a:pPr algn="ctr"/>
            <a:endParaRPr lang="ru-RU" altLang="ru-RU" sz="2400" b="1" u="sng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endParaRPr lang="ru-RU" altLang="ru-RU" sz="24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b="1" dirty="0">
                <a:solidFill>
                  <a:srgbClr val="FF0000"/>
                </a:solidFill>
                <a:latin typeface="Calibri" pitchFamily="34" charset="0"/>
              </a:rPr>
              <a:t>Закон Республики Казахстан от 1 июля 2024 года № 106-VIII ЗРК</a:t>
            </a:r>
            <a:r>
              <a:rPr lang="ru-RU" sz="1800" b="1" dirty="0" smtClean="0">
                <a:solidFill>
                  <a:srgbClr val="FF0000"/>
                </a:solidFill>
                <a:latin typeface="Calibri" pitchFamily="34" charset="0"/>
              </a:rPr>
              <a:t>.</a:t>
            </a:r>
          </a:p>
          <a:p>
            <a:pPr algn="ctr"/>
            <a:r>
              <a:rPr lang="ru-RU" altLang="ru-RU" sz="1800" b="1" dirty="0" smtClean="0">
                <a:solidFill>
                  <a:srgbClr val="FF0000"/>
                </a:solidFill>
                <a:latin typeface="Calibri" pitchFamily="34" charset="0"/>
                <a:cs typeface="Tahoma" pitchFamily="34" charset="0"/>
              </a:rPr>
              <a:t>Вступает в силу с 1 января 2025 год</a:t>
            </a:r>
            <a:endParaRPr lang="ru-RU" altLang="ru-RU" sz="1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410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>
            <a:extLst>
              <a:ext uri="{FF2B5EF4-FFF2-40B4-BE49-F238E27FC236}"/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grpSp>
        <p:nvGrpSpPr>
          <p:cNvPr id="4102" name="Группа 29"/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>
            <a:extLst>
              <a:ext uri="{FF2B5EF4-FFF2-40B4-BE49-F238E27FC236}"/>
            </a:extLst>
          </p:cNvPr>
          <p:cNvSpPr/>
          <p:nvPr/>
        </p:nvSpPr>
        <p:spPr>
          <a:xfrm>
            <a:off x="1116013" y="301625"/>
            <a:ext cx="8027987" cy="30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0" hangingPunct="0"/>
            <a:r>
              <a:rPr lang="ru-RU" altLang="ru-RU" sz="13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Министерство финансов Республики Казахстан</a:t>
            </a:r>
            <a:endParaRPr lang="ru-RU" sz="130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dirty="0" smtClean="0"/>
              <a:t>В случае признания потенциального поставщика или поставщика недобросовестным участником государственных закупок на основании решения суда, вступившего в законную силу, </a:t>
            </a:r>
            <a:r>
              <a:rPr lang="ru-RU" sz="2400" b="1" u="sng" dirty="0" smtClean="0">
                <a:solidFill>
                  <a:srgbClr val="FF0000"/>
                </a:solidFill>
              </a:rPr>
              <a:t>заказчик не позднее трех рабочих дней </a:t>
            </a:r>
            <a:r>
              <a:rPr lang="ru-RU" sz="2400" b="1" dirty="0" smtClean="0"/>
              <a:t>после получения такого решения суда </a:t>
            </a:r>
            <a:r>
              <a:rPr lang="ru-RU" sz="2400" b="1" u="sng" dirty="0" smtClean="0">
                <a:solidFill>
                  <a:srgbClr val="2182BD"/>
                </a:solidFill>
              </a:rPr>
              <a:t>посредством </a:t>
            </a:r>
            <a:r>
              <a:rPr lang="ru-RU" sz="2400" b="1" u="sng" dirty="0" err="1" smtClean="0">
                <a:solidFill>
                  <a:srgbClr val="2182BD"/>
                </a:solidFill>
              </a:rPr>
              <a:t>веб-портала</a:t>
            </a:r>
            <a:r>
              <a:rPr lang="ru-RU" sz="2400" b="1" u="sng" dirty="0" smtClean="0">
                <a:solidFill>
                  <a:srgbClr val="2182BD"/>
                </a:solidFill>
              </a:rPr>
              <a:t> обращается в уполномоченный орган для включения потенциального поставщика или поставщика </a:t>
            </a:r>
            <a:r>
              <a:rPr lang="ru-RU" sz="2400" dirty="0" smtClean="0"/>
              <a:t>в реестр недобросовестных участников государственных закупок в порядке, определенном уполномоченным органом.</a:t>
            </a:r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BCBE2-88F3-4695-925E-B6CF771D3399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6147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>
                <a:latin typeface="Calibri" pitchFamily="34" charset="0"/>
              </a:rPr>
              <a:t>Статья 3. Основные понятия, используемые в настоящем Законе </a:t>
            </a:r>
          </a:p>
          <a:p>
            <a:pPr algn="ctr"/>
            <a:endParaRPr lang="ru-RU" sz="1800" b="1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Потенциальный</a:t>
            </a:r>
            <a:r>
              <a:rPr lang="ru-RU" sz="1800" b="1">
                <a:latin typeface="Calibri" pitchFamily="34" charset="0"/>
              </a:rPr>
              <a:t> поставщик </a:t>
            </a:r>
            <a:r>
              <a:rPr lang="ru-RU" sz="1800">
                <a:latin typeface="Calibri" pitchFamily="34" charset="0"/>
              </a:rPr>
              <a:t>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претендующие на заключение договора о государственных закупках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Законом;</a:t>
            </a:r>
          </a:p>
          <a:p>
            <a:pPr algn="just"/>
            <a:endParaRPr lang="ru-RU" sz="1800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Поставщик</a:t>
            </a:r>
            <a:r>
              <a:rPr lang="ru-RU" sz="1800">
                <a:latin typeface="Calibri" pitchFamily="34" charset="0"/>
              </a:rPr>
              <a:t> 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выступающие в качестве стороны в заключенном с заказчиком договоре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Статья 8. Реестры, формируемые в сфере государственных закупок</a:t>
            </a:r>
          </a:p>
          <a:p>
            <a:endParaRPr lang="ru-RU" sz="2400" b="1" dirty="0" smtClean="0"/>
          </a:p>
          <a:p>
            <a:endParaRPr lang="ru-RU" sz="2400" b="1" dirty="0" smtClean="0"/>
          </a:p>
          <a:p>
            <a:pPr algn="just"/>
            <a:r>
              <a:rPr lang="ru-RU" sz="2400" dirty="0" smtClean="0"/>
              <a:t> 1. </a:t>
            </a:r>
            <a:r>
              <a:rPr lang="ru-RU" sz="2400" b="1" dirty="0" smtClean="0">
                <a:solidFill>
                  <a:srgbClr val="FF0000"/>
                </a:solidFill>
              </a:rPr>
              <a:t>Уполномоченный орган </a:t>
            </a:r>
            <a:r>
              <a:rPr lang="ru-RU" sz="2400" dirty="0" smtClean="0"/>
              <a:t>осуществляет формирование и ведение следующих реестров в сфере государственных закупок (далее – реестры):</a:t>
            </a:r>
          </a:p>
          <a:p>
            <a:endParaRPr lang="ru-RU" sz="2400" dirty="0" smtClean="0"/>
          </a:p>
          <a:p>
            <a:r>
              <a:rPr lang="ru-RU" sz="2400" b="1" u="sng" dirty="0" smtClean="0">
                <a:solidFill>
                  <a:srgbClr val="FF0000"/>
                </a:solidFill>
              </a:rPr>
              <a:t>недобросовестных участников</a:t>
            </a:r>
            <a:r>
              <a:rPr lang="ru-RU" sz="2400" dirty="0" smtClean="0"/>
              <a:t> государственных закупок;</a:t>
            </a:r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/>
              <a:t>4. Реестр недобросовестных участников государственных закупок представляет собой перечень:</a:t>
            </a:r>
          </a:p>
          <a:p>
            <a:endParaRPr lang="ru-RU" sz="1800" dirty="0" smtClean="0"/>
          </a:p>
          <a:p>
            <a:endParaRPr lang="ru-RU" sz="1800" dirty="0" smtClean="0"/>
          </a:p>
          <a:p>
            <a:pPr algn="just"/>
            <a:r>
              <a:rPr lang="ru-RU" sz="1800" dirty="0" smtClean="0"/>
              <a:t>   1) потенциальных поставщиков или поставщиков, </a:t>
            </a:r>
            <a:r>
              <a:rPr lang="ru-RU" sz="1800" b="1" dirty="0" smtClean="0">
                <a:solidFill>
                  <a:srgbClr val="FF0000"/>
                </a:solidFill>
              </a:rPr>
              <a:t>предоставивших недостоверную информацию;</a:t>
            </a:r>
          </a:p>
          <a:p>
            <a:pPr algn="just"/>
            <a:endParaRPr lang="ru-RU" sz="1800" dirty="0" smtClean="0"/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 	В случае, указанном в подпункте 1) части первой настоящего пункта, организатор, единый организатор, заказчик обязаны </a:t>
            </a:r>
            <a:r>
              <a:rPr lang="ru-RU" sz="1800" b="1" dirty="0" smtClean="0"/>
              <a:t>не позднее тридцати календарных дней</a:t>
            </a:r>
            <a:r>
              <a:rPr lang="ru-RU" sz="1800" dirty="0" smtClean="0"/>
              <a:t> со дня, </a:t>
            </a:r>
            <a:r>
              <a:rPr lang="ru-RU" sz="1800" b="1" dirty="0" smtClean="0">
                <a:solidFill>
                  <a:srgbClr val="FF0000"/>
                </a:solidFill>
              </a:rPr>
              <a:t>когда им стало известно о факте нарушения </a:t>
            </a:r>
            <a:r>
              <a:rPr lang="ru-RU" sz="1800" dirty="0" smtClean="0"/>
              <a:t>потенциальным поставщиком или поставщиком законодательства Республики Казахстан о государственных закупках, </a:t>
            </a:r>
            <a:r>
              <a:rPr lang="ru-RU" sz="1800" b="1" dirty="0" smtClean="0">
                <a:solidFill>
                  <a:srgbClr val="FF0000"/>
                </a:solidFill>
              </a:rPr>
              <a:t>обратиться с иском в суд </a:t>
            </a:r>
            <a:r>
              <a:rPr lang="ru-RU" sz="1800" dirty="0" smtClean="0"/>
              <a:t>о признании такого потенциального поставщика или поставщика недобросовестным участником государственных закупок.</a:t>
            </a:r>
            <a:endParaRPr lang="ru-RU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Статья 3. Основные понятия, используемые в настоящем </a:t>
            </a:r>
            <a:r>
              <a:rPr lang="ru-RU" b="1" dirty="0" smtClean="0"/>
              <a:t>Законе</a:t>
            </a:r>
          </a:p>
          <a:p>
            <a:pPr algn="ctr"/>
            <a:endParaRPr lang="ru-RU" b="1" dirty="0" smtClean="0"/>
          </a:p>
          <a:p>
            <a:pPr algn="just"/>
            <a:r>
              <a:rPr lang="ru-RU" dirty="0" smtClean="0"/>
              <a:t>	1</a:t>
            </a:r>
            <a:r>
              <a:rPr lang="ru-RU" dirty="0" smtClean="0"/>
              <a:t>) </a:t>
            </a:r>
            <a:r>
              <a:rPr lang="ru-RU" b="1" dirty="0" smtClean="0"/>
              <a:t>недостоверная информация </a:t>
            </a:r>
            <a:r>
              <a:rPr lang="ru-RU" dirty="0" smtClean="0"/>
              <a:t>– ложные сведения, содержащиеся в заявке на участие в конкурсе, аукционе и подтверждающих документах потенциального поставщика и (или) привлекаемого субподрядчика (соисполнителя) по квалификационным требованиям и (или) документам, влияющим на конкурсное ценовое предложение, а равно внесенные путем исправлений, искажающих действительное содержание, и не соответствующие действительности и подтверждающим документам потенциального поставщика в представленной заявке</a:t>
            </a:r>
            <a:r>
              <a:rPr lang="ru-RU" dirty="0" smtClean="0"/>
              <a:t>;</a:t>
            </a:r>
          </a:p>
          <a:p>
            <a:pPr algn="just"/>
            <a:endParaRPr lang="ru-RU" dirty="0" smtClean="0"/>
          </a:p>
          <a:p>
            <a:pPr algn="just"/>
            <a:r>
              <a:rPr lang="ru-RU" i="1" dirty="0" smtClean="0"/>
              <a:t>Примечание: Организатор в случае выявления признаков предоставления недостоверной информации согласно п. 203 Правил осуществления государственных закуп </a:t>
            </a:r>
            <a:r>
              <a:rPr lang="ru-RU" b="1" i="1" dirty="0" smtClean="0">
                <a:solidFill>
                  <a:srgbClr val="FF0000"/>
                </a:solidFill>
              </a:rPr>
              <a:t>ПРОЕКТ</a:t>
            </a:r>
            <a:r>
              <a:rPr lang="ru-RU" i="1" dirty="0" smtClean="0"/>
              <a:t>) </a:t>
            </a:r>
            <a:r>
              <a:rPr lang="ru-RU" i="1" dirty="0" smtClean="0"/>
              <a:t>запрашивает необходимую информацию у соответствующих физических или юридических лиц, государственных </a:t>
            </a:r>
            <a:r>
              <a:rPr lang="ru-RU" i="1" dirty="0" smtClean="0"/>
              <a:t>органов.</a:t>
            </a:r>
          </a:p>
          <a:p>
            <a:pPr algn="just"/>
            <a:r>
              <a:rPr lang="ru-RU" i="1" dirty="0" smtClean="0"/>
              <a:t>В случае подтверждения предоставления такой информации Заказчик или Организатор направляет материалы в суд </a:t>
            </a:r>
            <a:endParaRPr lang="ru-RU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2) потенциальных поставщиков, определенных победителями, </a:t>
            </a:r>
            <a:r>
              <a:rPr lang="ru-RU" sz="2000" b="1" dirty="0" smtClean="0">
                <a:solidFill>
                  <a:srgbClr val="FF0000"/>
                </a:solidFill>
              </a:rPr>
              <a:t>уклонившихся от заключения договора</a:t>
            </a:r>
            <a:r>
              <a:rPr lang="ru-RU" sz="2000" dirty="0" smtClean="0"/>
              <a:t>;</a:t>
            </a:r>
          </a:p>
          <a:p>
            <a:endParaRPr lang="ru-RU" sz="2000" dirty="0" smtClean="0"/>
          </a:p>
          <a:p>
            <a:pPr algn="just"/>
            <a:r>
              <a:rPr lang="ru-RU" sz="2000" dirty="0" smtClean="0"/>
              <a:t>	Реестр недобросовестных участников государственных закупок, предусмотренных подпунктом 2) части первой пункта 4 настоящей статьи, </a:t>
            </a:r>
            <a:r>
              <a:rPr lang="ru-RU" sz="2000" b="1" dirty="0" smtClean="0">
                <a:solidFill>
                  <a:srgbClr val="FF0000"/>
                </a:solidFill>
              </a:rPr>
              <a:t>формируется уполномоченным органом на основании решения заказчика</a:t>
            </a:r>
            <a:r>
              <a:rPr lang="ru-RU" sz="2000" dirty="0" smtClean="0"/>
              <a:t> о признании потенциальных поставщиков недобросовестными участниками государственных закупок.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1800" i="1" dirty="0" smtClean="0"/>
              <a:t>Примечание: В случае если потенциальный поставщик не подписал договор или не внесен обеспечение договора и сумму демпинга в иск в суд не подается, при этом Заказчиком самостоятельно направляется заявка посредством </a:t>
            </a:r>
            <a:r>
              <a:rPr lang="ru-RU" sz="1800" i="1" dirty="0" err="1" smtClean="0"/>
              <a:t>веб-портала</a:t>
            </a:r>
            <a:r>
              <a:rPr lang="ru-RU" sz="1800" i="1" dirty="0" smtClean="0"/>
              <a:t> в Комитет Казначейства о включении данного потенциального поставщика в РНУ с удержанием обеспечения заявки.</a:t>
            </a:r>
            <a:endParaRPr lang="ru-RU" sz="1800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000" dirty="0" smtClean="0"/>
              <a:t>3) поставщиков, </a:t>
            </a:r>
            <a:r>
              <a:rPr lang="ru-RU" sz="2000" b="1" dirty="0" smtClean="0">
                <a:solidFill>
                  <a:srgbClr val="FF0000"/>
                </a:solidFill>
              </a:rPr>
              <a:t>не исполнивших </a:t>
            </a:r>
            <a:r>
              <a:rPr lang="ru-RU" sz="2000" dirty="0" smtClean="0"/>
              <a:t>свои обязательства по заключенным с ними договорам;</a:t>
            </a:r>
          </a:p>
          <a:p>
            <a:endParaRPr lang="ru-RU" sz="2000" dirty="0" smtClean="0"/>
          </a:p>
          <a:p>
            <a:pPr algn="just"/>
            <a:r>
              <a:rPr lang="ru-RU" sz="2000" dirty="0" smtClean="0"/>
              <a:t>	В случае, указанном в подпункте 3) части первой настоящего пункта, заказчик обязан </a:t>
            </a:r>
            <a:r>
              <a:rPr lang="ru-RU" sz="2000" b="1" dirty="0" smtClean="0"/>
              <a:t>не позднее тридцати календарных дней </a:t>
            </a:r>
            <a:r>
              <a:rPr lang="ru-RU" sz="2000" b="1" dirty="0" smtClean="0">
                <a:solidFill>
                  <a:srgbClr val="FF0000"/>
                </a:solidFill>
              </a:rPr>
              <a:t>со дня расторжения договора</a:t>
            </a:r>
            <a:r>
              <a:rPr lang="ru-RU" sz="2000" dirty="0" smtClean="0"/>
              <a:t> </a:t>
            </a:r>
            <a:r>
              <a:rPr lang="ru-RU" sz="2000" b="1" u="sng" dirty="0" smtClean="0">
                <a:solidFill>
                  <a:srgbClr val="C00000"/>
                </a:solidFill>
              </a:rPr>
              <a:t>либо</a:t>
            </a: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истечения срока действия договора </a:t>
            </a:r>
            <a:r>
              <a:rPr lang="ru-RU" sz="2000" dirty="0" smtClean="0"/>
              <a:t>обратиться с иском в суд о признании такого поставщика недобросовестным участником государственных закупок.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Примечание: В случае если поставщик </a:t>
            </a:r>
            <a:r>
              <a:rPr lang="ru-RU" sz="2000" b="1" u="sng" dirty="0" smtClean="0">
                <a:solidFill>
                  <a:srgbClr val="FF0000"/>
                </a:solidFill>
              </a:rPr>
              <a:t>полностью</a:t>
            </a:r>
            <a:r>
              <a:rPr lang="ru-RU" sz="2000" dirty="0" smtClean="0"/>
              <a:t> не исполняет договорные обязательства Заказчик направляет иск в суд в течении 30 </a:t>
            </a:r>
            <a:r>
              <a:rPr lang="ru-RU" sz="2000" dirty="0" err="1" smtClean="0"/>
              <a:t>кал.дней</a:t>
            </a:r>
            <a:r>
              <a:rPr lang="ru-RU" sz="2000" dirty="0" smtClean="0"/>
              <a:t> или после окончания </a:t>
            </a:r>
            <a:r>
              <a:rPr lang="ru-RU" sz="2000" dirty="0" err="1" smtClean="0"/>
              <a:t>дейсвия</a:t>
            </a:r>
            <a:r>
              <a:rPr lang="ru-RU" sz="2000" dirty="0" smtClean="0"/>
              <a:t> договора т.е. 31.12.2025 года.</a:t>
            </a:r>
            <a:endParaRPr lang="ru-RU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/>
              <a:t>4) поставщиков, </a:t>
            </a:r>
            <a:r>
              <a:rPr lang="ru-RU" sz="1800" b="1" dirty="0" smtClean="0">
                <a:solidFill>
                  <a:srgbClr val="FF0000"/>
                </a:solidFill>
              </a:rPr>
              <a:t>ненадлежащим образом </a:t>
            </a:r>
            <a:r>
              <a:rPr lang="ru-RU" sz="1800" dirty="0" smtClean="0"/>
              <a:t>исполнивших свои обязательства по заключенным с ними договорам.</a:t>
            </a:r>
          </a:p>
          <a:p>
            <a:endParaRPr lang="ru-RU" sz="1800" dirty="0" smtClean="0"/>
          </a:p>
          <a:p>
            <a:pPr algn="just"/>
            <a:r>
              <a:rPr lang="ru-RU" sz="1800" dirty="0" smtClean="0"/>
              <a:t> 	В случае, указанном в подпункте 4) части первой настоящего пункта, заказчик обязан </a:t>
            </a:r>
            <a:r>
              <a:rPr lang="ru-RU" sz="1800" b="1" dirty="0" smtClean="0"/>
              <a:t>не позднее тридцати календарных дней </a:t>
            </a:r>
            <a:r>
              <a:rPr lang="ru-RU" sz="1800" dirty="0" smtClean="0"/>
              <a:t>со дня, когда ему стало известно о факте нарушения поставщиком законодательства Республики Казахстан о государственных закупках и (или) условий договора, </a:t>
            </a:r>
            <a:r>
              <a:rPr lang="ru-RU" sz="1800" b="1" u="sng" dirty="0" smtClean="0">
                <a:solidFill>
                  <a:srgbClr val="FF0000"/>
                </a:solidFill>
              </a:rPr>
              <a:t>обратиться с иском в суд</a:t>
            </a:r>
            <a:r>
              <a:rPr lang="ru-RU" sz="1800" dirty="0" smtClean="0"/>
              <a:t> о признании такого поставщика недобросовестным участником государственных закупок, за исключением случаев, которые в </a:t>
            </a:r>
            <a:r>
              <a:rPr lang="ru-RU" sz="1800" b="1" u="sng" dirty="0" smtClean="0">
                <a:solidFill>
                  <a:srgbClr val="FF0000"/>
                </a:solidFill>
              </a:rPr>
              <a:t>совокупности</a:t>
            </a:r>
            <a:r>
              <a:rPr lang="ru-RU" sz="1800" dirty="0" smtClean="0"/>
              <a:t> удовлетворяют следующим условиям:</a:t>
            </a:r>
          </a:p>
          <a:p>
            <a:pPr algn="just"/>
            <a:endParaRPr lang="ru-RU" sz="1800" dirty="0" smtClean="0"/>
          </a:p>
          <a:p>
            <a:r>
              <a:rPr lang="ru-RU" sz="1800" dirty="0" smtClean="0"/>
              <a:t>      1) выплаты поставщиком неустойки (штрафа, пени);</a:t>
            </a:r>
          </a:p>
          <a:p>
            <a:endParaRPr lang="ru-RU" sz="1800" dirty="0" smtClean="0"/>
          </a:p>
          <a:p>
            <a:r>
              <a:rPr lang="ru-RU" sz="1800" dirty="0" smtClean="0"/>
              <a:t>      2) исполнения договорных обязательств;</a:t>
            </a:r>
          </a:p>
          <a:p>
            <a:endParaRPr lang="ru-RU" sz="1800" dirty="0" smtClean="0"/>
          </a:p>
          <a:p>
            <a:r>
              <a:rPr lang="ru-RU" sz="1800" dirty="0" smtClean="0"/>
              <a:t>      3) отсутствия ущерба, причиненного заказчику.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399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Примечание: </a:t>
            </a:r>
            <a:r>
              <a:rPr lang="ru-RU" sz="2400" dirty="0" smtClean="0"/>
              <a:t>В </a:t>
            </a:r>
            <a:r>
              <a:rPr lang="ru-RU" sz="2400" dirty="0" smtClean="0"/>
              <a:t>случае </a:t>
            </a:r>
            <a:r>
              <a:rPr lang="ru-RU" sz="2400" dirty="0" smtClean="0"/>
              <a:t>поставки товара с просрочкой считаю Заказчику требуется предоставить срок 10 (рабочих дней) для оплаты поставщиком неустойки, в случае не оплаты или не заключения дополнительного соглашения </a:t>
            </a:r>
            <a:r>
              <a:rPr lang="ru-RU" sz="2400" dirty="0" smtClean="0"/>
              <a:t>об удержании неустойки Заказчику необходимо </a:t>
            </a:r>
            <a:r>
              <a:rPr lang="ru-RU" sz="2400" dirty="0" smtClean="0"/>
              <a:t>направить Поставщику письмо уведомление посредством </a:t>
            </a:r>
            <a:r>
              <a:rPr lang="ru-RU" sz="2400" dirty="0" err="1" smtClean="0"/>
              <a:t>веб-портала</a:t>
            </a:r>
            <a:r>
              <a:rPr lang="ru-RU" sz="2400" dirty="0" smtClean="0"/>
              <a:t> установить срок в данном письме и направить материалы в суд для признания данного поставщика недобросовестным и взыскании неустойки   </a:t>
            </a:r>
            <a:endParaRPr lang="ru-RU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7668</TotalTime>
  <Words>152</Words>
  <Application>Microsoft Office PowerPoint</Application>
  <PresentationFormat>Экран (16:9)</PresentationFormat>
  <Paragraphs>64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Сейлхан Исмагулов Калиакбарович</dc:creator>
  <cp:lastModifiedBy>User</cp:lastModifiedBy>
  <cp:revision>377</cp:revision>
  <cp:lastPrinted>2023-06-22T08:50:07Z</cp:lastPrinted>
  <dcterms:created xsi:type="dcterms:W3CDTF">2022-11-05T05:19:54Z</dcterms:created>
  <dcterms:modified xsi:type="dcterms:W3CDTF">2024-08-21T06:43:37Z</dcterms:modified>
</cp:coreProperties>
</file>