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76">
  <p:sldMasterIdLst>
    <p:sldMasterId id="2147483673" r:id="rId1"/>
  </p:sldMasterIdLst>
  <p:notesMasterIdLst>
    <p:notesMasterId r:id="rId8"/>
  </p:notesMasterIdLst>
  <p:sldIdLst>
    <p:sldId id="1171" r:id="rId2"/>
    <p:sldId id="1174" r:id="rId3"/>
    <p:sldId id="1175" r:id="rId4"/>
    <p:sldId id="1176" r:id="rId5"/>
    <p:sldId id="1177" r:id="rId6"/>
    <p:sldId id="1178" r:id="rId7"/>
  </p:sldIdLst>
  <p:sldSz cx="9144000" cy="5143500" type="screen16x9"/>
  <p:notesSz cx="6769100" cy="9906000"/>
  <p:defaultTextStyle>
    <a:defPPr>
      <a:defRPr lang="ru-RU"/>
    </a:defPPr>
    <a:lvl1pPr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388938" indent="68263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777875" indent="136525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168400" indent="203200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557338" indent="271463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2182BD"/>
    <a:srgbClr val="165880"/>
  </p:clrMru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889" autoAdjust="0"/>
    <p:restoredTop sz="96395" autoAdjust="0"/>
  </p:normalViewPr>
  <p:slideViewPr>
    <p:cSldViewPr snapToGrid="0">
      <p:cViewPr>
        <p:scale>
          <a:sx n="110" d="100"/>
          <a:sy n="110" d="100"/>
        </p:scale>
        <p:origin x="-1013" y="-10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3700" cy="496888"/>
          </a:xfrm>
          <a:prstGeom prst="rect">
            <a:avLst/>
          </a:prstGeom>
        </p:spPr>
        <p:txBody>
          <a:bodyPr vert="horz" lIns="90710" tIns="45356" rIns="90710" bIns="45356" rtlCol="0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33813" y="0"/>
            <a:ext cx="2933700" cy="496888"/>
          </a:xfrm>
          <a:prstGeom prst="rect">
            <a:avLst/>
          </a:prstGeom>
        </p:spPr>
        <p:txBody>
          <a:bodyPr vert="horz" lIns="90710" tIns="45356" rIns="90710" bIns="45356" rtlCol="0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31163D4-B23B-4357-AA89-3F9C1F81B5F4}" type="datetimeFigureOut">
              <a:rPr lang="ru-RU"/>
              <a:pPr>
                <a:defRPr/>
              </a:pPr>
              <a:t>04.11.2024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12750" y="1238250"/>
            <a:ext cx="5943600" cy="3343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10" tIns="45356" rIns="90710" bIns="45356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67263"/>
            <a:ext cx="5416550" cy="3900487"/>
          </a:xfrm>
          <a:prstGeom prst="rect">
            <a:avLst/>
          </a:prstGeom>
        </p:spPr>
        <p:txBody>
          <a:bodyPr vert="horz" lIns="90710" tIns="45356" rIns="90710" bIns="45356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09113"/>
            <a:ext cx="2933700" cy="496887"/>
          </a:xfrm>
          <a:prstGeom prst="rect">
            <a:avLst/>
          </a:prstGeom>
        </p:spPr>
        <p:txBody>
          <a:bodyPr vert="horz" lIns="90710" tIns="45356" rIns="90710" bIns="45356" rtlCol="0" anchor="b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33813" y="9409113"/>
            <a:ext cx="2933700" cy="496887"/>
          </a:xfrm>
          <a:prstGeom prst="rect">
            <a:avLst/>
          </a:prstGeom>
        </p:spPr>
        <p:txBody>
          <a:bodyPr vert="horz" lIns="90710" tIns="45356" rIns="90710" bIns="45356" rtlCol="0" anchor="b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8616BAD-79AD-42B0-BCDE-B728AA6E5A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88938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77875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168400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557338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948129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6pPr>
    <a:lvl7pPr marL="2337755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7pPr>
    <a:lvl8pPr marL="2727381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8pPr>
    <a:lvl9pPr marL="3117007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3225" y="1247775"/>
            <a:ext cx="5983288" cy="33670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841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23"/>
          </a:p>
        </p:txBody>
      </p:sp>
      <p:sp>
        <p:nvSpPr>
          <p:cNvPr id="1187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1225" eaLnBrk="0" fontAlgn="base" hangingPunct="0">
              <a:spcBef>
                <a:spcPct val="0"/>
              </a:spcBef>
              <a:spcAft>
                <a:spcPct val="0"/>
              </a:spcAft>
            </a:pPr>
            <a:fld id="{18C34359-AB8A-4BED-98A1-4A596CEED53A}" type="slidenum">
              <a:rPr lang="ru-RU" altLang="ru-RU">
                <a:solidFill>
                  <a:srgbClr val="000000"/>
                </a:solidFill>
                <a:latin typeface="Arial" charset="0"/>
                <a:cs typeface="Arial" charset="0"/>
              </a:rPr>
              <a:pPr defTabSz="911225" eaLnBrk="0" fontAlgn="base" hangingPunct="0">
                <a:spcBef>
                  <a:spcPct val="0"/>
                </a:spcBef>
                <a:spcAft>
                  <a:spcPct val="0"/>
                </a:spcAft>
              </a:pPr>
              <a:t>0</a:t>
            </a:fld>
            <a:endParaRPr lang="ru-RU" altLang="ru-RU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A76B6-1FFD-4F58-AA42-A18A895AB074}" type="datetime1">
              <a:rPr lang="ru-RU"/>
              <a:pPr>
                <a:defRPr/>
              </a:pPr>
              <a:t>04.11.2024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E9D2E-AFAA-4F88-A4D8-15D8C539E6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FF883-C88D-4A19-B311-7D7DB191844E}" type="datetime1">
              <a:rPr lang="ru-RU"/>
              <a:pPr>
                <a:defRPr/>
              </a:pPr>
              <a:t>04.11.2024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0A59B-538B-48DD-9361-298D8A7B4D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56803-D046-4AFE-829C-2FACFBC55492}" type="datetime1">
              <a:rPr lang="ru-RU"/>
              <a:pPr>
                <a:defRPr/>
              </a:pPr>
              <a:t>04.11.2024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8E130-AF68-492D-B470-5E8E1C0D4F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9144000" cy="254000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925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51"/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0" y="4867275"/>
            <a:ext cx="9144000" cy="276225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925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5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" y="2023365"/>
            <a:ext cx="9143999" cy="10738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17"/>
            </a:lvl1pPr>
            <a:lvl2pPr marL="288754" indent="0" algn="ctr">
              <a:buNone/>
              <a:defRPr sz="1263"/>
            </a:lvl2pPr>
            <a:lvl3pPr marL="577505" indent="0" algn="ctr">
              <a:buNone/>
              <a:defRPr sz="1136"/>
            </a:lvl3pPr>
            <a:lvl4pPr marL="866259" indent="0" algn="ctr">
              <a:buNone/>
              <a:defRPr sz="1011"/>
            </a:lvl4pPr>
            <a:lvl5pPr marL="1155013" indent="0" algn="ctr">
              <a:buNone/>
              <a:defRPr sz="1011"/>
            </a:lvl5pPr>
            <a:lvl6pPr marL="1443764" indent="0" algn="ctr">
              <a:buNone/>
              <a:defRPr sz="1011"/>
            </a:lvl6pPr>
            <a:lvl7pPr marL="1732518" indent="0" algn="ctr">
              <a:buNone/>
              <a:defRPr sz="1011"/>
            </a:lvl7pPr>
            <a:lvl8pPr marL="2021270" indent="0" algn="ctr">
              <a:buNone/>
              <a:defRPr sz="1011"/>
            </a:lvl8pPr>
            <a:lvl9pPr marL="2310023" indent="0" algn="ctr">
              <a:buNone/>
              <a:defRPr sz="1011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E198C-BF34-4A15-8AAB-19375BC6BA7C}" type="datetime1">
              <a:rPr lang="ru-RU"/>
              <a:pPr>
                <a:defRPr/>
              </a:pPr>
              <a:t>04.11.2024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33BDC-C343-499F-B4B9-B0B321D3DA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56542-F2CC-465B-9007-0B030B3D630B}" type="datetime1">
              <a:rPr lang="ru-RU"/>
              <a:pPr>
                <a:defRPr/>
              </a:pPr>
              <a:t>04.11.2024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F4068-8368-481A-8135-86D26321D0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ECDD8-2AF0-45B7-95B4-BD9634CB37B9}" type="datetime1">
              <a:rPr lang="ru-RU"/>
              <a:pPr>
                <a:defRPr/>
              </a:pPr>
              <a:t>04.11.2024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44F43-833E-49EC-B6ED-F9A1E8C271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506F2-653C-488D-A2EC-C1803D95152E}" type="datetime1">
              <a:rPr lang="ru-RU"/>
              <a:pPr>
                <a:defRPr/>
              </a:pPr>
              <a:t>04.11.2024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98ACF-B300-4D4F-9EA4-18627EC522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F2C51-F821-45E6-A068-D286DDFE2D0B}" type="datetime1">
              <a:rPr lang="ru-RU"/>
              <a:pPr>
                <a:defRPr/>
              </a:pPr>
              <a:t>04.11.2024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AF3F7-48E1-4AC3-B99A-709551884E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A0DD33-80B3-40C0-B0AE-410F19A8A7C5}" type="datetime1">
              <a:rPr lang="ru-RU"/>
              <a:pPr>
                <a:defRPr/>
              </a:pPr>
              <a:t>04.11.2024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A4847-D484-4882-BB0E-8F346E5586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38A9F-3571-4DB7-BA65-03172D0F95C5}" type="datetime1">
              <a:rPr lang="ru-RU"/>
              <a:pPr>
                <a:defRPr/>
              </a:pPr>
              <a:t>04.11.2024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54465-4040-4EB9-8925-15AF88857F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44757-665F-4900-BC7D-5124AB27D34C}" type="datetime1">
              <a:rPr lang="ru-RU"/>
              <a:pPr>
                <a:defRPr/>
              </a:pPr>
              <a:t>04.11.2024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BBEBA-CDB0-4540-B2EF-358FD20DE5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C080CA1-0FAE-4924-8A4B-36744C02AE23}" type="datetime1">
              <a:rPr lang="ru-RU"/>
              <a:pPr>
                <a:defRPr/>
              </a:pPr>
              <a:t>04.11.2024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779252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BBB619C-43E2-4060-BAE9-7E065E4118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1" r:id="rId12"/>
  </p:sldLayoutIdLst>
  <p:hf hdr="0" ftr="0" dt="0"/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adilet.zan.kz/rus/docs/V2400035238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3"/>
          <p:cNvSpPr txBox="1">
            <a:spLocks noChangeArrowheads="1"/>
          </p:cNvSpPr>
          <p:nvPr/>
        </p:nvSpPr>
        <p:spPr bwMode="auto">
          <a:xfrm>
            <a:off x="3511550" y="4597400"/>
            <a:ext cx="3071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685800"/>
            <a:r>
              <a:rPr lang="ru-RU" altLang="ru-RU" sz="120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г. Астана, 2024г</a:t>
            </a:r>
            <a:r>
              <a:rPr lang="en-US" altLang="ru-RU" sz="120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.</a:t>
            </a:r>
            <a:endParaRPr lang="ru-RU" altLang="ru-RU" sz="120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099" name="TextBox 4"/>
          <p:cNvSpPr txBox="1">
            <a:spLocks noChangeArrowheads="1"/>
          </p:cNvSpPr>
          <p:nvPr/>
        </p:nvSpPr>
        <p:spPr bwMode="auto">
          <a:xfrm>
            <a:off x="2195513" y="1013460"/>
            <a:ext cx="567055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Новый Закон </a:t>
            </a:r>
            <a:b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«О государственных закупках</a:t>
            </a:r>
            <a:r>
              <a:rPr lang="ru-RU" altLang="ru-RU" sz="2400" b="1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»</a:t>
            </a:r>
          </a:p>
          <a:p>
            <a:pPr algn="ctr"/>
            <a:endParaRPr lang="ru-RU" altLang="ru-RU" sz="2400" b="1" dirty="0" smtClean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altLang="ru-RU" sz="2400" b="1" u="sng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Запрос </a:t>
            </a:r>
            <a:r>
              <a:rPr lang="ru-RU" altLang="ru-RU" sz="2400" b="1" u="sng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ценовых </a:t>
            </a:r>
            <a:r>
              <a:rPr lang="ru-RU" altLang="ru-RU" sz="2400" b="1" u="sng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предложений объединение лотов</a:t>
            </a:r>
            <a:endParaRPr lang="ru-RU" altLang="ru-RU" sz="2400" b="1" u="sng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endParaRPr lang="ru-RU" altLang="ru-RU" sz="2400" b="1" dirty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sz="1800" b="1" dirty="0">
                <a:solidFill>
                  <a:srgbClr val="FF0000"/>
                </a:solidFill>
                <a:latin typeface="Calibri" pitchFamily="34" charset="0"/>
              </a:rPr>
              <a:t>Закон Республики Казахстан от 1 июля 2024 года № 106-VIII ЗРК</a:t>
            </a:r>
            <a:r>
              <a:rPr lang="ru-RU" sz="1800" b="1" dirty="0" smtClean="0">
                <a:solidFill>
                  <a:srgbClr val="FF0000"/>
                </a:solidFill>
                <a:latin typeface="Calibri" pitchFamily="34" charset="0"/>
              </a:rPr>
              <a:t>.</a:t>
            </a:r>
          </a:p>
          <a:p>
            <a:pPr algn="ctr"/>
            <a:r>
              <a:rPr lang="ru-RU" altLang="ru-RU" sz="1800" b="1" dirty="0" smtClean="0">
                <a:solidFill>
                  <a:srgbClr val="FF0000"/>
                </a:solidFill>
                <a:latin typeface="Calibri" pitchFamily="34" charset="0"/>
                <a:cs typeface="Tahoma" pitchFamily="34" charset="0"/>
              </a:rPr>
              <a:t>Вступает в силу с 1 января 2025 год</a:t>
            </a:r>
            <a:endParaRPr lang="ru-RU" altLang="ru-RU" sz="18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4100" name="Группа 21"/>
          <p:cNvGrpSpPr>
            <a:grpSpLocks/>
          </p:cNvGrpSpPr>
          <p:nvPr/>
        </p:nvGrpSpPr>
        <p:grpSpPr bwMode="auto">
          <a:xfrm>
            <a:off x="463550" y="2947988"/>
            <a:ext cx="971550" cy="1851025"/>
            <a:chOff x="464265" y="2731224"/>
            <a:chExt cx="970344" cy="1850030"/>
          </a:xfrm>
        </p:grpSpPr>
        <p:sp>
          <p:nvSpPr>
            <p:cNvPr id="6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5" name="Picture 744" descr="ÐÐ°ÑÑÐ¸Ð½ÐºÐ¸ Ð¿Ð¾ Ð·Ð°Ð¿ÑÐ¾ÑÑ Ð³ÐµÑÐ± ÐºÐ°Ð·Ð°ÑÑÑÐ°Ð½Ð° png">
            <a:extLst>
              <a:ext uri="{FF2B5EF4-FFF2-40B4-BE49-F238E27FC236}"/>
            </a:extLst>
          </p:cNvPr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575" y="1827213"/>
            <a:ext cx="1079500" cy="108108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/>
          </a:extLst>
        </p:spPr>
      </p:pic>
      <p:grpSp>
        <p:nvGrpSpPr>
          <p:cNvPr id="4102" name="Группа 29"/>
          <p:cNvGrpSpPr>
            <a:grpSpLocks/>
          </p:cNvGrpSpPr>
          <p:nvPr/>
        </p:nvGrpSpPr>
        <p:grpSpPr bwMode="auto">
          <a:xfrm>
            <a:off x="463550" y="315913"/>
            <a:ext cx="971550" cy="1392237"/>
            <a:chOff x="464265" y="499361"/>
            <a:chExt cx="970344" cy="1391523"/>
          </a:xfrm>
        </p:grpSpPr>
        <p:sp>
          <p:nvSpPr>
            <p:cNvPr id="38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Прямоугольник 1">
            <a:extLst>
              <a:ext uri="{FF2B5EF4-FFF2-40B4-BE49-F238E27FC236}"/>
            </a:extLst>
          </p:cNvPr>
          <p:cNvSpPr/>
          <p:nvPr/>
        </p:nvSpPr>
        <p:spPr>
          <a:xfrm>
            <a:off x="1116013" y="301625"/>
            <a:ext cx="8027987" cy="3000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685800" eaLnBrk="0" hangingPunct="0"/>
            <a:r>
              <a:rPr lang="ru-RU" altLang="ru-RU" sz="130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Министерство финансов Республики Казахстан</a:t>
            </a:r>
            <a:endParaRPr lang="ru-RU" sz="130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9BCBE2-88F3-4695-925E-B6CF771D3399}" type="slidenum">
              <a:rPr lang="ru-RU"/>
              <a:pPr>
                <a:defRPr/>
              </a:pPr>
              <a:t>1</a:t>
            </a:fld>
            <a:endParaRPr lang="ru-RU"/>
          </a:p>
        </p:txBody>
      </p:sp>
      <p:sp>
        <p:nvSpPr>
          <p:cNvPr id="6147" name="Прямоугольник 4"/>
          <p:cNvSpPr>
            <a:spLocks noChangeArrowheads="1"/>
          </p:cNvSpPr>
          <p:nvPr/>
        </p:nvSpPr>
        <p:spPr bwMode="auto">
          <a:xfrm>
            <a:off x="0" y="0"/>
            <a:ext cx="91440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800" b="1">
                <a:latin typeface="Calibri" pitchFamily="34" charset="0"/>
              </a:rPr>
              <a:t>Статья 3. Основные понятия, используемые в настоящем Законе </a:t>
            </a:r>
          </a:p>
          <a:p>
            <a:pPr algn="ctr"/>
            <a:endParaRPr lang="ru-RU" sz="1800" b="1">
              <a:latin typeface="Calibri" pitchFamily="34" charset="0"/>
            </a:endParaRPr>
          </a:p>
          <a:p>
            <a:pPr algn="just"/>
            <a:r>
              <a:rPr lang="ru-RU" sz="1800">
                <a:latin typeface="Calibri" pitchFamily="34" charset="0"/>
              </a:rPr>
              <a:t>	</a:t>
            </a:r>
            <a:r>
              <a:rPr lang="ru-RU" sz="1800" b="1">
                <a:solidFill>
                  <a:srgbClr val="FF0000"/>
                </a:solidFill>
                <a:latin typeface="Calibri" pitchFamily="34" charset="0"/>
              </a:rPr>
              <a:t>Потенциальный</a:t>
            </a:r>
            <a:r>
              <a:rPr lang="ru-RU" sz="1800" b="1">
                <a:latin typeface="Calibri" pitchFamily="34" charset="0"/>
              </a:rPr>
              <a:t> поставщик </a:t>
            </a:r>
            <a:r>
              <a:rPr lang="ru-RU" sz="1800">
                <a:latin typeface="Calibri" pitchFamily="34" charset="0"/>
              </a:rPr>
              <a:t>– физическое лицо, осуществляющее предпринимательскую деятельность, юридическое лицо (за исключением государственных учреждений, если иное не установлено законами Республики Казахстан), временное объединение юридических лиц (консорциум), </a:t>
            </a:r>
            <a:r>
              <a:rPr lang="ru-RU" sz="1800" b="1" u="sng">
                <a:solidFill>
                  <a:srgbClr val="FF0000"/>
                </a:solidFill>
                <a:latin typeface="Calibri" pitchFamily="34" charset="0"/>
              </a:rPr>
              <a:t>претендующие на заключение договора о государственных закупках</a:t>
            </a:r>
            <a:r>
              <a:rPr lang="ru-RU" sz="1800">
                <a:latin typeface="Calibri" pitchFamily="34" charset="0"/>
              </a:rPr>
              <a:t>, а также физическое лицо, не являющееся субъектом предпринимательской деятельности, в случаях, предусмотренных настоящим Законом;</a:t>
            </a:r>
          </a:p>
          <a:p>
            <a:pPr algn="just"/>
            <a:endParaRPr lang="ru-RU" sz="1800">
              <a:latin typeface="Calibri" pitchFamily="34" charset="0"/>
            </a:endParaRPr>
          </a:p>
          <a:p>
            <a:pPr algn="just"/>
            <a:r>
              <a:rPr lang="ru-RU" sz="1800">
                <a:latin typeface="Calibri" pitchFamily="34" charset="0"/>
              </a:rPr>
              <a:t>	</a:t>
            </a:r>
            <a:r>
              <a:rPr lang="ru-RU" sz="1800" b="1">
                <a:solidFill>
                  <a:srgbClr val="FF0000"/>
                </a:solidFill>
                <a:latin typeface="Calibri" pitchFamily="34" charset="0"/>
              </a:rPr>
              <a:t>Поставщик</a:t>
            </a:r>
            <a:r>
              <a:rPr lang="ru-RU" sz="1800">
                <a:latin typeface="Calibri" pitchFamily="34" charset="0"/>
              </a:rPr>
              <a:t> – физическое лицо, осуществляющее предпринимательскую деятельность, юридическое лицо (за исключением государственных учреждений, если иное не установлено законами Республики Казахстан), временное объединение юридических лиц (консорциум), </a:t>
            </a:r>
            <a:r>
              <a:rPr lang="ru-RU" sz="1800" b="1" u="sng">
                <a:solidFill>
                  <a:srgbClr val="FF0000"/>
                </a:solidFill>
                <a:latin typeface="Calibri" pitchFamily="34" charset="0"/>
              </a:rPr>
              <a:t>выступающие в качестве стороны в заключенном с заказчиком договоре</a:t>
            </a:r>
            <a:r>
              <a:rPr lang="ru-RU" sz="1800">
                <a:latin typeface="Calibri" pitchFamily="34" charset="0"/>
              </a:rPr>
              <a:t>, а также физическое лицо, не являющееся субъектом предпринимательской деятельности, в случаях, предусмотренных настоящим Законом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Глава 2. Планирование государственных </a:t>
            </a:r>
            <a:r>
              <a:rPr lang="ru-RU" sz="2000" dirty="0" smtClean="0"/>
              <a:t>закупок</a:t>
            </a:r>
          </a:p>
          <a:p>
            <a:pPr algn="ctr"/>
            <a:endParaRPr lang="ru-RU" sz="2000" dirty="0" smtClean="0"/>
          </a:p>
          <a:p>
            <a:pPr algn="ctr"/>
            <a:endParaRPr lang="ru-RU" sz="2000" dirty="0" smtClean="0"/>
          </a:p>
          <a:p>
            <a:pPr algn="just"/>
            <a:r>
              <a:rPr lang="ru-RU" sz="2000" dirty="0" smtClean="0"/>
              <a:t>	 14. При составлении годового плана государственных закупок (предварительного годового плана государственных закупок) заказчик в соответствии с пунктом 3 статьи 6 Закона обязан </a:t>
            </a:r>
            <a:r>
              <a:rPr lang="ru-RU" sz="2000" b="1" dirty="0" smtClean="0">
                <a:solidFill>
                  <a:srgbClr val="FF0000"/>
                </a:solidFill>
              </a:rPr>
              <a:t>разделить</a:t>
            </a:r>
            <a:r>
              <a:rPr lang="ru-RU" sz="2000" dirty="0" smtClean="0"/>
              <a:t> товары, работы, услуги на лоты по их однородным видам и месту их поставки (выполнения, оказания), </a:t>
            </a:r>
            <a:r>
              <a:rPr lang="ru-RU" sz="2000" b="1" dirty="0" smtClean="0">
                <a:solidFill>
                  <a:srgbClr val="FF0000"/>
                </a:solidFill>
              </a:rPr>
              <a:t>за исключением</a:t>
            </a:r>
            <a:r>
              <a:rPr lang="ru-RU" sz="2000" b="1" dirty="0" smtClean="0">
                <a:solidFill>
                  <a:srgbClr val="FF0000"/>
                </a:solidFill>
              </a:rPr>
              <a:t>:</a:t>
            </a:r>
          </a:p>
          <a:p>
            <a:endParaRPr lang="ru-RU" sz="2000" dirty="0" smtClean="0"/>
          </a:p>
          <a:p>
            <a:pPr algn="just"/>
            <a:r>
              <a:rPr lang="en-US" sz="2000" dirty="0" smtClean="0"/>
              <a:t>     </a:t>
            </a:r>
            <a:r>
              <a:rPr lang="ru-RU" sz="2000" dirty="0" smtClean="0"/>
              <a:t> 1) приобретения работ, услуг, предусматривающих комплекс взаимосвязанных работ, услуг;</a:t>
            </a:r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</a:t>
            </a:r>
            <a:r>
              <a:rPr lang="ru-RU" sz="2400" dirty="0" smtClean="0"/>
              <a:t>2) приобретения товаров, работ, услуг по перечню, согласно </a:t>
            </a:r>
            <a:r>
              <a:rPr lang="ru-RU" sz="2400" dirty="0" smtClean="0">
                <a:hlinkClick r:id="rId2"/>
              </a:rPr>
              <a:t>приложению 2</a:t>
            </a:r>
            <a:r>
              <a:rPr lang="ru-RU" sz="2400" dirty="0" smtClean="0"/>
              <a:t> к настоящим Правилам.</a:t>
            </a:r>
            <a:endParaRPr lang="ru-RU" sz="24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893040"/>
          <a:ext cx="9144000" cy="4598646"/>
        </p:xfrm>
        <a:graphic>
          <a:graphicData uri="http://schemas.openxmlformats.org/drawingml/2006/table">
            <a:tbl>
              <a:tblPr/>
              <a:tblGrid>
                <a:gridCol w="1059873"/>
                <a:gridCol w="3512127"/>
                <a:gridCol w="4572000"/>
              </a:tblGrid>
              <a:tr h="156372">
                <a:tc gridSpan="2">
                  <a:txBody>
                    <a:bodyPr/>
                    <a:lstStyle/>
                    <a:p>
                      <a:pPr algn="ctr" fontAlgn="base"/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№</a:t>
                      </a:r>
                    </a:p>
                  </a:txBody>
                  <a:tcPr marL="22653" marR="22653" marT="13592" marB="1359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Наименование</a:t>
                      </a:r>
                    </a:p>
                  </a:txBody>
                  <a:tcPr marL="22653" marR="22653" marT="13592" marB="1359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6372">
                <a:tc gridSpan="3">
                  <a:txBody>
                    <a:bodyPr/>
                    <a:lstStyle/>
                    <a:p>
                      <a:pPr fontAlgn="base"/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1. Товары</a:t>
                      </a:r>
                    </a:p>
                  </a:txBody>
                  <a:tcPr marL="22653" marR="22653" marT="13592" marB="1359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6372">
                <a:tc>
                  <a:txBody>
                    <a:bodyPr/>
                    <a:lstStyle/>
                    <a:p>
                      <a:pPr fontAlgn="base"/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1</a:t>
                      </a:r>
                    </a:p>
                  </a:txBody>
                  <a:tcPr marL="22653" marR="22653" marT="13592" marB="1359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fontAlgn="base"/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Канцелярские товары</a:t>
                      </a:r>
                    </a:p>
                  </a:txBody>
                  <a:tcPr marL="22653" marR="22653" marT="13592" marB="1359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fontAlgn="base"/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</a:endParaRPr>
                    </a:p>
                  </a:txBody>
                  <a:tcPr marL="22653" marR="22653" marT="13592" marB="1359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6372">
                <a:tc>
                  <a:txBody>
                    <a:bodyPr/>
                    <a:lstStyle/>
                    <a:p>
                      <a:pPr fontAlgn="base"/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2</a:t>
                      </a:r>
                    </a:p>
                  </a:txBody>
                  <a:tcPr marL="22653" marR="22653" marT="13592" marB="1359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fontAlgn="base"/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Хозяйственные товары</a:t>
                      </a:r>
                    </a:p>
                  </a:txBody>
                  <a:tcPr marL="22653" marR="22653" marT="13592" marB="1359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fontAlgn="base"/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</a:endParaRPr>
                    </a:p>
                  </a:txBody>
                  <a:tcPr marL="22653" marR="22653" marT="13592" marB="1359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6372">
                <a:tc>
                  <a:txBody>
                    <a:bodyPr/>
                    <a:lstStyle/>
                    <a:p>
                      <a:pPr fontAlgn="base"/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3</a:t>
                      </a:r>
                    </a:p>
                  </a:txBody>
                  <a:tcPr marL="22653" marR="22653" marT="13592" marB="1359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fontAlgn="base"/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Моющие средства</a:t>
                      </a:r>
                    </a:p>
                  </a:txBody>
                  <a:tcPr marL="22653" marR="22653" marT="13592" marB="1359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fontAlgn="base"/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</a:endParaRPr>
                    </a:p>
                  </a:txBody>
                  <a:tcPr marL="22653" marR="22653" marT="13592" marB="1359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6372">
                <a:tc>
                  <a:txBody>
                    <a:bodyPr/>
                    <a:lstStyle/>
                    <a:p>
                      <a:pPr fontAlgn="base"/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4</a:t>
                      </a:r>
                    </a:p>
                  </a:txBody>
                  <a:tcPr marL="22653" marR="22653" marT="13592" marB="1359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fontAlgn="base"/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Продукты питания</a:t>
                      </a:r>
                    </a:p>
                  </a:txBody>
                  <a:tcPr marL="22653" marR="22653" marT="13592" marB="1359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fontAlgn="base"/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</a:endParaRPr>
                    </a:p>
                  </a:txBody>
                  <a:tcPr marL="22653" marR="22653" marT="13592" marB="1359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4311">
                <a:tc>
                  <a:txBody>
                    <a:bodyPr/>
                    <a:lstStyle/>
                    <a:p>
                      <a:pPr fontAlgn="base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5</a:t>
                      </a:r>
                    </a:p>
                  </a:txBody>
                  <a:tcPr marL="22653" marR="22653" marT="13592" marB="1359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fontAlgn="base"/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Лекарственные средства и изделия медицинского назначения</a:t>
                      </a:r>
                    </a:p>
                  </a:txBody>
                  <a:tcPr marL="22653" marR="22653" marT="13592" marB="1359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fontAlgn="base"/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Courier New"/>
                      </a:endParaRPr>
                    </a:p>
                  </a:txBody>
                  <a:tcPr marL="22653" marR="22653" marT="13592" marB="1359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6372">
                <a:tc>
                  <a:txBody>
                    <a:bodyPr/>
                    <a:lstStyle/>
                    <a:p>
                      <a:pPr fontAlgn="base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6</a:t>
                      </a:r>
                    </a:p>
                  </a:txBody>
                  <a:tcPr marL="22653" marR="22653" marT="13592" marB="1359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fontAlgn="base"/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Строительные материалы</a:t>
                      </a:r>
                    </a:p>
                  </a:txBody>
                  <a:tcPr marL="22653" marR="22653" marT="13592" marB="1359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fontAlgn="base"/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Courier New"/>
                      </a:endParaRPr>
                    </a:p>
                  </a:txBody>
                  <a:tcPr marL="22653" marR="22653" marT="13592" marB="1359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6372">
                <a:tc>
                  <a:txBody>
                    <a:bodyPr/>
                    <a:lstStyle/>
                    <a:p>
                      <a:pPr fontAlgn="base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7</a:t>
                      </a:r>
                    </a:p>
                  </a:txBody>
                  <a:tcPr marL="22653" marR="22653" marT="13592" marB="1359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fontAlgn="base"/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Электротовары</a:t>
                      </a:r>
                    </a:p>
                  </a:txBody>
                  <a:tcPr marL="22653" marR="22653" marT="13592" marB="1359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fontAlgn="base"/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Courier New"/>
                      </a:endParaRPr>
                    </a:p>
                  </a:txBody>
                  <a:tcPr marL="22653" marR="22653" marT="13592" marB="1359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6372">
                <a:tc>
                  <a:txBody>
                    <a:bodyPr/>
                    <a:lstStyle/>
                    <a:p>
                      <a:pPr fontAlgn="base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8</a:t>
                      </a:r>
                    </a:p>
                  </a:txBody>
                  <a:tcPr marL="22653" marR="22653" marT="13592" marB="1359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fontAlgn="base"/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Сантехнические товары</a:t>
                      </a:r>
                    </a:p>
                  </a:txBody>
                  <a:tcPr marL="22653" marR="22653" marT="13592" marB="1359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fontAlgn="base"/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Courier New"/>
                      </a:endParaRPr>
                    </a:p>
                  </a:txBody>
                  <a:tcPr marL="22653" marR="22653" marT="13592" marB="1359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6372">
                <a:tc>
                  <a:txBody>
                    <a:bodyPr/>
                    <a:lstStyle/>
                    <a:p>
                      <a:pPr fontAlgn="base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9</a:t>
                      </a:r>
                    </a:p>
                  </a:txBody>
                  <a:tcPr marL="22653" marR="22653" marT="13592" marB="1359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fontAlgn="base"/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Запасные части</a:t>
                      </a:r>
                    </a:p>
                  </a:txBody>
                  <a:tcPr marL="22653" marR="22653" marT="13592" marB="1359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fontAlgn="base"/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Courier New"/>
                      </a:endParaRPr>
                    </a:p>
                  </a:txBody>
                  <a:tcPr marL="22653" marR="22653" marT="13592" marB="1359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6372">
                <a:tc>
                  <a:txBody>
                    <a:bodyPr/>
                    <a:lstStyle/>
                    <a:p>
                      <a:pPr fontAlgn="base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10</a:t>
                      </a:r>
                    </a:p>
                  </a:txBody>
                  <a:tcPr marL="22653" marR="22653" marT="13592" marB="1359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fontAlgn="base"/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Товары легкой промышленности</a:t>
                      </a:r>
                    </a:p>
                  </a:txBody>
                  <a:tcPr marL="22653" marR="22653" marT="13592" marB="1359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fontAlgn="base"/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</a:endParaRPr>
                    </a:p>
                  </a:txBody>
                  <a:tcPr marL="22653" marR="22653" marT="13592" marB="1359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6372">
                <a:tc>
                  <a:txBody>
                    <a:bodyPr/>
                    <a:lstStyle/>
                    <a:p>
                      <a:pPr fontAlgn="base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11</a:t>
                      </a:r>
                    </a:p>
                  </a:txBody>
                  <a:tcPr marL="22653" marR="22653" marT="13592" marB="1359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fontAlgn="base"/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Мебельная продукция</a:t>
                      </a:r>
                    </a:p>
                  </a:txBody>
                  <a:tcPr marL="22653" marR="22653" marT="13592" marB="1359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fontAlgn="base"/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Courier New"/>
                      </a:endParaRPr>
                    </a:p>
                  </a:txBody>
                  <a:tcPr marL="22653" marR="22653" marT="13592" marB="1359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6372">
                <a:tc gridSpan="3">
                  <a:txBody>
                    <a:bodyPr/>
                    <a:lstStyle/>
                    <a:p>
                      <a:pPr fontAlgn="base"/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2. Услуги</a:t>
                      </a:r>
                    </a:p>
                  </a:txBody>
                  <a:tcPr marL="22653" marR="22653" marT="13592" marB="1359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4311">
                <a:tc>
                  <a:txBody>
                    <a:bodyPr/>
                    <a:lstStyle/>
                    <a:p>
                      <a:pPr fontAlgn="base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1</a:t>
                      </a:r>
                    </a:p>
                  </a:txBody>
                  <a:tcPr marL="22653" marR="22653" marT="13592" marB="1359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fontAlgn="base"/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Услуги охраны и пожарной сигнализации</a:t>
                      </a:r>
                    </a:p>
                  </a:txBody>
                  <a:tcPr marL="22653" marR="22653" marT="13592" marB="1359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fontAlgn="base"/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Courier New"/>
                      </a:endParaRPr>
                    </a:p>
                  </a:txBody>
                  <a:tcPr marL="22653" marR="22653" marT="13592" marB="1359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051953">
                <a:tc>
                  <a:txBody>
                    <a:bodyPr/>
                    <a:lstStyle/>
                    <a:p>
                      <a:pPr fontAlgn="base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2</a:t>
                      </a:r>
                    </a:p>
                  </a:txBody>
                  <a:tcPr marL="22653" marR="22653" marT="13592" marB="1359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fontAlgn="base"/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Услуги по техническому обслуживанию зданий (уборка помещений и благоустройство территорий, </a:t>
                      </a:r>
                      <a:r>
                        <a:rPr lang="ru-RU" sz="1000" b="1" dirty="0" err="1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опрессовка</a:t>
                      </a:r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 и промывка систем отоплений, электромонтажные и сантехнические работы, услуги плотника)</a:t>
                      </a:r>
                    </a:p>
                  </a:txBody>
                  <a:tcPr marL="22653" marR="22653" marT="13592" marB="1359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fontAlgn="base"/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Courier New"/>
                      </a:endParaRPr>
                    </a:p>
                  </a:txBody>
                  <a:tcPr marL="22653" marR="22653" marT="13592" marB="1359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6372">
                <a:tc>
                  <a:txBody>
                    <a:bodyPr/>
                    <a:lstStyle/>
                    <a:p>
                      <a:pPr fontAlgn="base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3</a:t>
                      </a:r>
                    </a:p>
                  </a:txBody>
                  <a:tcPr marL="22653" marR="22653" marT="13592" marB="1359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fontAlgn="base"/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Полиграфические услуги</a:t>
                      </a:r>
                    </a:p>
                  </a:txBody>
                  <a:tcPr marL="22653" marR="22653" marT="13592" marB="1359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fontAlgn="base"/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Courier New"/>
                      </a:endParaRPr>
                    </a:p>
                  </a:txBody>
                  <a:tcPr marL="22653" marR="22653" marT="13592" marB="1359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6372">
                <a:tc gridSpan="3">
                  <a:txBody>
                    <a:bodyPr/>
                    <a:lstStyle/>
                    <a:p>
                      <a:pPr fontAlgn="base"/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3. Работы</a:t>
                      </a:r>
                    </a:p>
                  </a:txBody>
                  <a:tcPr marL="22653" marR="22653" marT="13592" marB="1359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4311">
                <a:tc>
                  <a:txBody>
                    <a:bodyPr/>
                    <a:lstStyle/>
                    <a:p>
                      <a:pPr fontAlgn="base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1</a:t>
                      </a:r>
                    </a:p>
                  </a:txBody>
                  <a:tcPr marL="22653" marR="22653" marT="13592" marB="1359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fontAlgn="base"/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Работы по содержанию придомовых территорий</a:t>
                      </a:r>
                    </a:p>
                  </a:txBody>
                  <a:tcPr marL="22653" marR="22653" marT="13592" marB="1359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fontAlgn="base"/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Courier New"/>
                      </a:endParaRPr>
                    </a:p>
                  </a:txBody>
                  <a:tcPr marL="22653" marR="22653" marT="13592" marB="1359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71415" rIns="0" bIns="42849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0" i="0" u="none" strike="noStrike" cap="none" normalizeH="0" baseline="0" smtClean="0">
                <a:ln>
                  <a:noFill/>
                </a:ln>
                <a:solidFill>
                  <a:srgbClr val="1E1E1E"/>
                </a:solidFill>
                <a:effectLst/>
                <a:latin typeface="Courier New" pitchFamily="49" charset="0"/>
                <a:cs typeface="Arial" pitchFamily="34" charset="0"/>
              </a:rPr>
              <a:t>Перечень товаров, работ, услуг, по которым разделение товаров, работ, услуг на лоты по их однородным видам и месту их поставки (выполнения, оказания) не требуется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pic>
        <p:nvPicPr>
          <p:cNvPr id="3" name="Рисунок 2" descr="Презентация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-1"/>
            <a:ext cx="91440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В случае наличия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менее пяти мест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поставок товаров, оказания услуг допускается указание </a:t>
            </a: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лоте нескольких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мест поставок товаров, оказания услуг.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7678</TotalTime>
  <Words>156</Words>
  <Application>Microsoft Office PowerPoint</Application>
  <PresentationFormat>Экран (16:9)</PresentationFormat>
  <Paragraphs>63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0</vt:lpstr>
      <vt:lpstr>Слайд 1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Сейлхан Исмагулов Калиакбарович</dc:creator>
  <cp:lastModifiedBy>User</cp:lastModifiedBy>
  <cp:revision>392</cp:revision>
  <cp:lastPrinted>2023-06-22T08:50:07Z</cp:lastPrinted>
  <dcterms:created xsi:type="dcterms:W3CDTF">2022-11-05T05:19:54Z</dcterms:created>
  <dcterms:modified xsi:type="dcterms:W3CDTF">2024-11-04T14:21:11Z</dcterms:modified>
</cp:coreProperties>
</file>